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vtt" ContentType="text/vt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40"/>
  </p:notesMasterIdLst>
  <p:sldIdLst>
    <p:sldId id="313" r:id="rId5"/>
    <p:sldId id="335" r:id="rId6"/>
    <p:sldId id="321" r:id="rId7"/>
    <p:sldId id="384" r:id="rId8"/>
    <p:sldId id="315" r:id="rId9"/>
    <p:sldId id="341" r:id="rId10"/>
    <p:sldId id="392" r:id="rId11"/>
    <p:sldId id="333" r:id="rId12"/>
    <p:sldId id="317" r:id="rId13"/>
    <p:sldId id="393" r:id="rId14"/>
    <p:sldId id="330" r:id="rId15"/>
    <p:sldId id="389" r:id="rId16"/>
    <p:sldId id="394" r:id="rId17"/>
    <p:sldId id="331" r:id="rId18"/>
    <p:sldId id="324" r:id="rId19"/>
    <p:sldId id="399" r:id="rId20"/>
    <p:sldId id="319" r:id="rId21"/>
    <p:sldId id="400" r:id="rId22"/>
    <p:sldId id="325" r:id="rId23"/>
    <p:sldId id="395" r:id="rId24"/>
    <p:sldId id="334" r:id="rId25"/>
    <p:sldId id="343" r:id="rId26"/>
    <p:sldId id="396" r:id="rId27"/>
    <p:sldId id="344" r:id="rId28"/>
    <p:sldId id="397" r:id="rId29"/>
    <p:sldId id="326" r:id="rId30"/>
    <p:sldId id="390" r:id="rId31"/>
    <p:sldId id="336" r:id="rId32"/>
    <p:sldId id="337" r:id="rId33"/>
    <p:sldId id="391" r:id="rId34"/>
    <p:sldId id="398" r:id="rId35"/>
    <p:sldId id="328" r:id="rId36"/>
    <p:sldId id="381" r:id="rId37"/>
    <p:sldId id="388" r:id="rId38"/>
    <p:sldId id="289" r:id="rId39"/>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D22CC1-6AE1-526B-A48A-3A736071CBE1}" name="Dillon, Jennifer" initials="JD" userId="S::jdillon@ed.sc.gov::4813decd-7eac-4180-bb01-67179c6e3aa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DEE3EA"/>
    <a:srgbClr val="F0C14C"/>
    <a:srgbClr val="E7E7E7"/>
    <a:srgbClr val="469FB7"/>
    <a:srgbClr val="FFE493"/>
    <a:srgbClr val="2F3DFC"/>
    <a:srgbClr val="3A6C97"/>
    <a:srgbClr val="233746"/>
    <a:srgbClr val="EFC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9746AA-1795-92B9-92F5-5A15DAD51C08}" v="9" dt="2025-09-09T20:11:26.135"/>
    <p1510:client id="{54FA5CC8-215F-48EF-8E27-95F2B4C50CE5}" v="2" dt="2025-09-10T01:19:44.440"/>
    <p1510:client id="{85DE962F-F675-4AA4-B9FB-2B7E4C5EAC4D}" v="628" dt="2025-09-09T21:50:02.7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736" autoAdjust="0"/>
  </p:normalViewPr>
  <p:slideViewPr>
    <p:cSldViewPr snapToGrid="0">
      <p:cViewPr varScale="1">
        <p:scale>
          <a:sx n="42" d="100"/>
          <a:sy n="42" d="100"/>
        </p:scale>
        <p:origin x="780"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hyperlink" Target="https://portal.te.drcedirect.com/SC" TargetMode="External"/><Relationship Id="rId5" Type="http://schemas.openxmlformats.org/officeDocument/2006/relationships/image" Target="../media/image44.svg"/><Relationship Id="rId4" Type="http://schemas.openxmlformats.org/officeDocument/2006/relationships/image" Target="../media/image43.png"/></Relationships>
</file>

<file path=ppt/diagrams/_rels/drawing1.xml.rels><?xml version="1.0" encoding="UTF-8" standalone="yes"?>
<Relationships xmlns="http://schemas.openxmlformats.org/package/2006/relationships"><Relationship Id="rId3" Type="http://schemas.openxmlformats.org/officeDocument/2006/relationships/hyperlink" Target="https://portal.te.drcedirect.com/SC" TargetMode="External"/><Relationship Id="rId2" Type="http://schemas.openxmlformats.org/officeDocument/2006/relationships/image" Target="../media/image42.svg"/><Relationship Id="rId1" Type="http://schemas.openxmlformats.org/officeDocument/2006/relationships/image" Target="../media/image41.png"/><Relationship Id="rId5" Type="http://schemas.openxmlformats.org/officeDocument/2006/relationships/image" Target="../media/image44.svg"/><Relationship Id="rId4" Type="http://schemas.openxmlformats.org/officeDocument/2006/relationships/image" Target="../media/image4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965936-4F82-4FE0-A67A-DB54156B5BF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EFA712F-85E1-4E83-8487-86E62E171911}">
      <dgm:prSet custT="1"/>
      <dgm:spPr/>
      <dgm:t>
        <a:bodyPr/>
        <a:lstStyle/>
        <a:p>
          <a:pPr>
            <a:lnSpc>
              <a:spcPct val="100000"/>
            </a:lnSpc>
          </a:pPr>
          <a:r>
            <a:rPr lang="en-US" sz="4000" dirty="0"/>
            <a:t>Go to </a:t>
          </a:r>
          <a:r>
            <a:rPr lang="en-US" sz="4000" dirty="0">
              <a:hlinkClick xmlns:r="http://schemas.openxmlformats.org/officeDocument/2006/relationships" r:id="rId1"/>
            </a:rPr>
            <a:t>The SC READY Online Tools Training platform</a:t>
          </a:r>
          <a:endParaRPr lang="en-US" sz="4000" dirty="0"/>
        </a:p>
      </dgm:t>
      <dgm:extLst>
        <a:ext uri="{E40237B7-FDA0-4F09-8148-C483321AD2D9}">
          <dgm14:cNvPr xmlns:dgm14="http://schemas.microsoft.com/office/drawing/2010/diagram" id="0" name="" descr="Go to The SC READY Online Tools Training platform&#10;"/>
        </a:ext>
      </dgm:extLst>
    </dgm:pt>
    <dgm:pt modelId="{82BBF441-E567-4C30-81E9-36AEDDD4647A}" type="parTrans" cxnId="{9DB6E30F-110C-43C6-A12A-172FFD4A1AC6}">
      <dgm:prSet/>
      <dgm:spPr/>
      <dgm:t>
        <a:bodyPr/>
        <a:lstStyle/>
        <a:p>
          <a:endParaRPr lang="en-US"/>
        </a:p>
      </dgm:t>
    </dgm:pt>
    <dgm:pt modelId="{16B531AA-5EB5-44F3-989D-6B2F6BEA98B9}" type="sibTrans" cxnId="{9DB6E30F-110C-43C6-A12A-172FFD4A1AC6}">
      <dgm:prSet/>
      <dgm:spPr/>
      <dgm:t>
        <a:bodyPr/>
        <a:lstStyle/>
        <a:p>
          <a:endParaRPr lang="en-US"/>
        </a:p>
      </dgm:t>
    </dgm:pt>
    <dgm:pt modelId="{10F23837-9FCD-40F2-B1AE-CA99EF829598}">
      <dgm:prSet custT="1"/>
      <dgm:spPr/>
      <dgm:t>
        <a:bodyPr/>
        <a:lstStyle/>
        <a:p>
          <a:pPr>
            <a:lnSpc>
              <a:spcPct val="100000"/>
            </a:lnSpc>
          </a:pPr>
          <a:r>
            <a:rPr lang="en-US" sz="4000"/>
            <a:t>Follow your teacher’s instructions to log on to the practice test.</a:t>
          </a:r>
        </a:p>
      </dgm:t>
      <dgm:extLst>
        <a:ext uri="{E40237B7-FDA0-4F09-8148-C483321AD2D9}">
          <dgm14:cNvPr xmlns:dgm14="http://schemas.microsoft.com/office/drawing/2010/diagram" id="0" name="" descr="Go to The SC READY Online Tools Training platform. Follow your teacher’s instructions to log on to the practice test."/>
        </a:ext>
      </dgm:extLst>
    </dgm:pt>
    <dgm:pt modelId="{1A09B8EE-7058-4281-AA81-FC1774F26145}" type="parTrans" cxnId="{D34EFD29-E8CD-443F-9245-FEE246FA1CBA}">
      <dgm:prSet/>
      <dgm:spPr/>
      <dgm:t>
        <a:bodyPr/>
        <a:lstStyle/>
        <a:p>
          <a:endParaRPr lang="en-US"/>
        </a:p>
      </dgm:t>
    </dgm:pt>
    <dgm:pt modelId="{45D55558-7901-4383-8192-D872FD815AFF}" type="sibTrans" cxnId="{D34EFD29-E8CD-443F-9245-FEE246FA1CBA}">
      <dgm:prSet/>
      <dgm:spPr/>
      <dgm:t>
        <a:bodyPr/>
        <a:lstStyle/>
        <a:p>
          <a:endParaRPr lang="en-US"/>
        </a:p>
      </dgm:t>
    </dgm:pt>
    <dgm:pt modelId="{7BD3B062-4532-4F27-8775-F57495DB4462}" type="pres">
      <dgm:prSet presAssocID="{F9965936-4F82-4FE0-A67A-DB54156B5BF6}" presName="root" presStyleCnt="0">
        <dgm:presLayoutVars>
          <dgm:dir/>
          <dgm:resizeHandles val="exact"/>
        </dgm:presLayoutVars>
      </dgm:prSet>
      <dgm:spPr/>
    </dgm:pt>
    <dgm:pt modelId="{3D776755-2A87-4C2F-ADC7-F2FC7C47B118}" type="pres">
      <dgm:prSet presAssocID="{7EFA712F-85E1-4E83-8487-86E62E171911}" presName="compNode" presStyleCnt="0"/>
      <dgm:spPr/>
    </dgm:pt>
    <dgm:pt modelId="{18C8216D-0A0E-4A8C-A873-6D273ED9F973}" type="pres">
      <dgm:prSet presAssocID="{7EFA712F-85E1-4E83-8487-86E62E171911}" presName="bgRect" presStyleLbl="bgShp" presStyleIdx="0" presStyleCnt="2"/>
      <dgm:spPr>
        <a:solidFill>
          <a:srgbClr val="DEE3EA"/>
        </a:solidFill>
      </dgm:spPr>
    </dgm:pt>
    <dgm:pt modelId="{0C9D51F0-CA6E-4A05-BBE7-1E2ECF22DFE9}" type="pres">
      <dgm:prSet presAssocID="{7EFA712F-85E1-4E83-8487-86E62E171911}" presName="iconRect" presStyleLbl="node1" presStyleIdx="0" presStyleCnt="2"/>
      <dgm:spPr>
        <a:blipFill>
          <a:blip xmlns:r="http://schemas.openxmlformats.org/officeDocument/2006/relationships" r:embed="rId2">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Monitor with solid fill"/>
        </a:ext>
      </dgm:extLst>
    </dgm:pt>
    <dgm:pt modelId="{A125685F-85DB-410B-B59B-86C9D02B3EFA}" type="pres">
      <dgm:prSet presAssocID="{7EFA712F-85E1-4E83-8487-86E62E171911}" presName="spaceRect" presStyleCnt="0"/>
      <dgm:spPr/>
    </dgm:pt>
    <dgm:pt modelId="{60443B7F-30F6-4CE3-8A7C-3D2D2935A52F}" type="pres">
      <dgm:prSet presAssocID="{7EFA712F-85E1-4E83-8487-86E62E171911}" presName="parTx" presStyleLbl="revTx" presStyleIdx="0" presStyleCnt="2">
        <dgm:presLayoutVars>
          <dgm:chMax val="0"/>
          <dgm:chPref val="0"/>
        </dgm:presLayoutVars>
      </dgm:prSet>
      <dgm:spPr/>
    </dgm:pt>
    <dgm:pt modelId="{D26E679B-9DCC-477A-B46E-FCF9DCE33B66}" type="pres">
      <dgm:prSet presAssocID="{16B531AA-5EB5-44F3-989D-6B2F6BEA98B9}" presName="sibTrans" presStyleCnt="0"/>
      <dgm:spPr/>
    </dgm:pt>
    <dgm:pt modelId="{945EC33A-C7D3-4AD1-A299-87BCD82CC62A}" type="pres">
      <dgm:prSet presAssocID="{10F23837-9FCD-40F2-B1AE-CA99EF829598}" presName="compNode" presStyleCnt="0"/>
      <dgm:spPr/>
    </dgm:pt>
    <dgm:pt modelId="{3C7C1D01-A715-4795-A961-D1FABF798B83}" type="pres">
      <dgm:prSet presAssocID="{10F23837-9FCD-40F2-B1AE-CA99EF829598}" presName="bgRect" presStyleLbl="bgShp" presStyleIdx="1" presStyleCnt="2"/>
      <dgm:spPr>
        <a:solidFill>
          <a:srgbClr val="DEE3EA"/>
        </a:solidFill>
      </dgm:spPr>
    </dgm:pt>
    <dgm:pt modelId="{0AA48B40-92DA-4231-9A07-F33ECEFD71D4}" type="pres">
      <dgm:prSet presAssocID="{10F23837-9FCD-40F2-B1AE-CA99EF829598}" presName="iconRect" presStyleLbl="node1" presStyleIdx="1" presStyleCnt="2"/>
      <dgm:spPr>
        <a:blipFill>
          <a:blip xmlns:r="http://schemas.openxmlformats.org/officeDocument/2006/relationships" r:embed="rId4">
            <a:extLs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Teacher with solid fill"/>
        </a:ext>
      </dgm:extLst>
    </dgm:pt>
    <dgm:pt modelId="{2906EBFA-DE7F-4A18-8E6C-D338207964E3}" type="pres">
      <dgm:prSet presAssocID="{10F23837-9FCD-40F2-B1AE-CA99EF829598}" presName="spaceRect" presStyleCnt="0"/>
      <dgm:spPr/>
    </dgm:pt>
    <dgm:pt modelId="{351BE903-9AB6-42D0-9D87-327FB189ECF3}" type="pres">
      <dgm:prSet presAssocID="{10F23837-9FCD-40F2-B1AE-CA99EF829598}" presName="parTx" presStyleLbl="revTx" presStyleIdx="1" presStyleCnt="2">
        <dgm:presLayoutVars>
          <dgm:chMax val="0"/>
          <dgm:chPref val="0"/>
        </dgm:presLayoutVars>
      </dgm:prSet>
      <dgm:spPr/>
    </dgm:pt>
  </dgm:ptLst>
  <dgm:cxnLst>
    <dgm:cxn modelId="{9DB6E30F-110C-43C6-A12A-172FFD4A1AC6}" srcId="{F9965936-4F82-4FE0-A67A-DB54156B5BF6}" destId="{7EFA712F-85E1-4E83-8487-86E62E171911}" srcOrd="0" destOrd="0" parTransId="{82BBF441-E567-4C30-81E9-36AEDDD4647A}" sibTransId="{16B531AA-5EB5-44F3-989D-6B2F6BEA98B9}"/>
    <dgm:cxn modelId="{D34EFD29-E8CD-443F-9245-FEE246FA1CBA}" srcId="{F9965936-4F82-4FE0-A67A-DB54156B5BF6}" destId="{10F23837-9FCD-40F2-B1AE-CA99EF829598}" srcOrd="1" destOrd="0" parTransId="{1A09B8EE-7058-4281-AA81-FC1774F26145}" sibTransId="{45D55558-7901-4383-8192-D872FD815AFF}"/>
    <dgm:cxn modelId="{9D32F9A2-7A05-402D-A170-9A8EE1234178}" type="presOf" srcId="{F9965936-4F82-4FE0-A67A-DB54156B5BF6}" destId="{7BD3B062-4532-4F27-8775-F57495DB4462}" srcOrd="0" destOrd="0" presId="urn:microsoft.com/office/officeart/2018/2/layout/IconVerticalSolidList"/>
    <dgm:cxn modelId="{12C283BE-2D7A-47D2-8D29-E072378A6076}" type="presOf" srcId="{10F23837-9FCD-40F2-B1AE-CA99EF829598}" destId="{351BE903-9AB6-42D0-9D87-327FB189ECF3}" srcOrd="0" destOrd="0" presId="urn:microsoft.com/office/officeart/2018/2/layout/IconVerticalSolidList"/>
    <dgm:cxn modelId="{B4726AEB-12F9-4104-A419-CC04E9875CEC}" type="presOf" srcId="{7EFA712F-85E1-4E83-8487-86E62E171911}" destId="{60443B7F-30F6-4CE3-8A7C-3D2D2935A52F}" srcOrd="0" destOrd="0" presId="urn:microsoft.com/office/officeart/2018/2/layout/IconVerticalSolidList"/>
    <dgm:cxn modelId="{03291A9E-B34D-4022-84A6-922FDD7D7210}" type="presParOf" srcId="{7BD3B062-4532-4F27-8775-F57495DB4462}" destId="{3D776755-2A87-4C2F-ADC7-F2FC7C47B118}" srcOrd="0" destOrd="0" presId="urn:microsoft.com/office/officeart/2018/2/layout/IconVerticalSolidList"/>
    <dgm:cxn modelId="{8CA52C5C-AA10-49FD-89CA-7D940BA617AE}" type="presParOf" srcId="{3D776755-2A87-4C2F-ADC7-F2FC7C47B118}" destId="{18C8216D-0A0E-4A8C-A873-6D273ED9F973}" srcOrd="0" destOrd="0" presId="urn:microsoft.com/office/officeart/2018/2/layout/IconVerticalSolidList"/>
    <dgm:cxn modelId="{4C619768-C9D4-410C-BD74-5AD4F3A34243}" type="presParOf" srcId="{3D776755-2A87-4C2F-ADC7-F2FC7C47B118}" destId="{0C9D51F0-CA6E-4A05-BBE7-1E2ECF22DFE9}" srcOrd="1" destOrd="0" presId="urn:microsoft.com/office/officeart/2018/2/layout/IconVerticalSolidList"/>
    <dgm:cxn modelId="{5F60A07C-D2F1-4DF3-BCFD-E977C3F8C918}" type="presParOf" srcId="{3D776755-2A87-4C2F-ADC7-F2FC7C47B118}" destId="{A125685F-85DB-410B-B59B-86C9D02B3EFA}" srcOrd="2" destOrd="0" presId="urn:microsoft.com/office/officeart/2018/2/layout/IconVerticalSolidList"/>
    <dgm:cxn modelId="{32AD7D40-16E6-42AC-8294-2D81B6C3AFEC}" type="presParOf" srcId="{3D776755-2A87-4C2F-ADC7-F2FC7C47B118}" destId="{60443B7F-30F6-4CE3-8A7C-3D2D2935A52F}" srcOrd="3" destOrd="0" presId="urn:microsoft.com/office/officeart/2018/2/layout/IconVerticalSolidList"/>
    <dgm:cxn modelId="{80AA733E-FFD2-40F8-8318-3419A04943E8}" type="presParOf" srcId="{7BD3B062-4532-4F27-8775-F57495DB4462}" destId="{D26E679B-9DCC-477A-B46E-FCF9DCE33B66}" srcOrd="1" destOrd="0" presId="urn:microsoft.com/office/officeart/2018/2/layout/IconVerticalSolidList"/>
    <dgm:cxn modelId="{0D8B9B14-AEBC-4E70-BA50-A71461427764}" type="presParOf" srcId="{7BD3B062-4532-4F27-8775-F57495DB4462}" destId="{945EC33A-C7D3-4AD1-A299-87BCD82CC62A}" srcOrd="2" destOrd="0" presId="urn:microsoft.com/office/officeart/2018/2/layout/IconVerticalSolidList"/>
    <dgm:cxn modelId="{367A1577-AB50-4D97-B645-99EB661D6D00}" type="presParOf" srcId="{945EC33A-C7D3-4AD1-A299-87BCD82CC62A}" destId="{3C7C1D01-A715-4795-A961-D1FABF798B83}" srcOrd="0" destOrd="0" presId="urn:microsoft.com/office/officeart/2018/2/layout/IconVerticalSolidList"/>
    <dgm:cxn modelId="{0EE579E6-604E-45E4-891B-899B0D93755A}" type="presParOf" srcId="{945EC33A-C7D3-4AD1-A299-87BCD82CC62A}" destId="{0AA48B40-92DA-4231-9A07-F33ECEFD71D4}" srcOrd="1" destOrd="0" presId="urn:microsoft.com/office/officeart/2018/2/layout/IconVerticalSolidList"/>
    <dgm:cxn modelId="{6CD67FC5-C1C7-48C9-A305-566C783FCB47}" type="presParOf" srcId="{945EC33A-C7D3-4AD1-A299-87BCD82CC62A}" destId="{2906EBFA-DE7F-4A18-8E6C-D338207964E3}" srcOrd="2" destOrd="0" presId="urn:microsoft.com/office/officeart/2018/2/layout/IconVerticalSolidList"/>
    <dgm:cxn modelId="{8C5D058F-05C2-46A1-9DBF-DD80BEE541D0}" type="presParOf" srcId="{945EC33A-C7D3-4AD1-A299-87BCD82CC62A}" destId="{351BE903-9AB6-42D0-9D87-327FB189ECF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8216D-0A0E-4A8C-A873-6D273ED9F973}">
      <dsp:nvSpPr>
        <dsp:cNvPr id="0" name=""/>
        <dsp:cNvSpPr/>
      </dsp:nvSpPr>
      <dsp:spPr>
        <a:xfrm>
          <a:off x="0" y="1159001"/>
          <a:ext cx="10658720" cy="2139696"/>
        </a:xfrm>
        <a:prstGeom prst="roundRect">
          <a:avLst>
            <a:gd name="adj" fmla="val 10000"/>
          </a:avLst>
        </a:prstGeom>
        <a:solidFill>
          <a:srgbClr val="DEE3EA"/>
        </a:solidFill>
        <a:ln>
          <a:noFill/>
        </a:ln>
        <a:effectLst/>
      </dsp:spPr>
      <dsp:style>
        <a:lnRef idx="0">
          <a:scrgbClr r="0" g="0" b="0"/>
        </a:lnRef>
        <a:fillRef idx="1">
          <a:scrgbClr r="0" g="0" b="0"/>
        </a:fillRef>
        <a:effectRef idx="0">
          <a:scrgbClr r="0" g="0" b="0"/>
        </a:effectRef>
        <a:fontRef idx="minor"/>
      </dsp:style>
    </dsp:sp>
    <dsp:sp modelId="{0C9D51F0-CA6E-4A05-BBE7-1E2ECF22DFE9}">
      <dsp:nvSpPr>
        <dsp:cNvPr id="0" name=""/>
        <dsp:cNvSpPr/>
      </dsp:nvSpPr>
      <dsp:spPr>
        <a:xfrm>
          <a:off x="647258" y="1640433"/>
          <a:ext cx="1176832" cy="117683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443B7F-30F6-4CE3-8A7C-3D2D2935A52F}">
      <dsp:nvSpPr>
        <dsp:cNvPr id="0" name=""/>
        <dsp:cNvSpPr/>
      </dsp:nvSpPr>
      <dsp:spPr>
        <a:xfrm>
          <a:off x="2471348" y="1159001"/>
          <a:ext cx="8187371" cy="2139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451" tIns="226451" rIns="226451" bIns="226451" numCol="1" spcCol="1270" anchor="ctr" anchorCtr="0">
          <a:noAutofit/>
        </a:bodyPr>
        <a:lstStyle/>
        <a:p>
          <a:pPr marL="0" lvl="0" indent="0" algn="l" defTabSz="1778000">
            <a:lnSpc>
              <a:spcPct val="100000"/>
            </a:lnSpc>
            <a:spcBef>
              <a:spcPct val="0"/>
            </a:spcBef>
            <a:spcAft>
              <a:spcPct val="35000"/>
            </a:spcAft>
            <a:buNone/>
          </a:pPr>
          <a:r>
            <a:rPr lang="en-US" sz="4000" kern="1200" dirty="0"/>
            <a:t>Go to </a:t>
          </a:r>
          <a:r>
            <a:rPr lang="en-US" sz="4000" kern="1200" dirty="0">
              <a:hlinkClick xmlns:r="http://schemas.openxmlformats.org/officeDocument/2006/relationships" r:id="rId3"/>
            </a:rPr>
            <a:t>The SC READY Online Tools Training platform</a:t>
          </a:r>
          <a:endParaRPr lang="en-US" sz="4000" kern="1200" dirty="0"/>
        </a:p>
      </dsp:txBody>
      <dsp:txXfrm>
        <a:off x="2471348" y="1159001"/>
        <a:ext cx="8187371" cy="2139696"/>
      </dsp:txXfrm>
    </dsp:sp>
    <dsp:sp modelId="{3C7C1D01-A715-4795-A961-D1FABF798B83}">
      <dsp:nvSpPr>
        <dsp:cNvPr id="0" name=""/>
        <dsp:cNvSpPr/>
      </dsp:nvSpPr>
      <dsp:spPr>
        <a:xfrm>
          <a:off x="0" y="3833622"/>
          <a:ext cx="10658720" cy="2139696"/>
        </a:xfrm>
        <a:prstGeom prst="roundRect">
          <a:avLst>
            <a:gd name="adj" fmla="val 10000"/>
          </a:avLst>
        </a:prstGeom>
        <a:solidFill>
          <a:srgbClr val="DEE3EA"/>
        </a:solidFill>
        <a:ln>
          <a:noFill/>
        </a:ln>
        <a:effectLst/>
      </dsp:spPr>
      <dsp:style>
        <a:lnRef idx="0">
          <a:scrgbClr r="0" g="0" b="0"/>
        </a:lnRef>
        <a:fillRef idx="1">
          <a:scrgbClr r="0" g="0" b="0"/>
        </a:fillRef>
        <a:effectRef idx="0">
          <a:scrgbClr r="0" g="0" b="0"/>
        </a:effectRef>
        <a:fontRef idx="minor"/>
      </dsp:style>
    </dsp:sp>
    <dsp:sp modelId="{0AA48B40-92DA-4231-9A07-F33ECEFD71D4}">
      <dsp:nvSpPr>
        <dsp:cNvPr id="0" name=""/>
        <dsp:cNvSpPr/>
      </dsp:nvSpPr>
      <dsp:spPr>
        <a:xfrm>
          <a:off x="647258" y="4315053"/>
          <a:ext cx="1176832" cy="1176832"/>
        </a:xfrm>
        <a:prstGeom prst="rect">
          <a:avLst/>
        </a:prstGeom>
        <a:blipFill>
          <a:blip xmlns:r="http://schemas.openxmlformats.org/officeDocument/2006/relationships" r:embed="rId4">
            <a:extLst>
              <a:ext uri="{96DAC541-7B7A-43D3-8B79-37D633B846F1}">
                <asvg:svgBlip xmlns:asvg="http://schemas.microsoft.com/office/drawing/2016/SVG/main" r:embed="rId5"/>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1BE903-9AB6-42D0-9D87-327FB189ECF3}">
      <dsp:nvSpPr>
        <dsp:cNvPr id="0" name=""/>
        <dsp:cNvSpPr/>
      </dsp:nvSpPr>
      <dsp:spPr>
        <a:xfrm>
          <a:off x="2471348" y="3833622"/>
          <a:ext cx="8187371" cy="2139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451" tIns="226451" rIns="226451" bIns="226451" numCol="1" spcCol="1270" anchor="ctr" anchorCtr="0">
          <a:noAutofit/>
        </a:bodyPr>
        <a:lstStyle/>
        <a:p>
          <a:pPr marL="0" lvl="0" indent="0" algn="l" defTabSz="1778000">
            <a:lnSpc>
              <a:spcPct val="100000"/>
            </a:lnSpc>
            <a:spcBef>
              <a:spcPct val="0"/>
            </a:spcBef>
            <a:spcAft>
              <a:spcPct val="35000"/>
            </a:spcAft>
            <a:buNone/>
          </a:pPr>
          <a:r>
            <a:rPr lang="en-US" sz="4000" kern="1200"/>
            <a:t>Follow your teacher’s instructions to log on to the practice test.</a:t>
          </a:r>
        </a:p>
      </dsp:txBody>
      <dsp:txXfrm>
        <a:off x="2471348" y="3833622"/>
        <a:ext cx="8187371" cy="21396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9/10/2025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d.sc.gov/tests/assessment-information/quick-links-for-teachers/sample-items-sc-ready-and-eocep/"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portal.te.drcedirect.com/SC"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portal.te.drcedirect.com/SC"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ed.sc.gov/tests/assessment-information/"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SC Educators!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dirty="0"/>
              <a:t>This resource is intended for use by teachers with the goal of familiarizing students with the online tools available to all students on SC READY and End-of-Course exams. It is important that students understand how to use these tools and practice using them prior to taking the test. Repeated practice with these tools will enhance their effectiveness and</a:t>
            </a:r>
            <a:r>
              <a:rPr lang="en" dirty="0"/>
              <a:t> may result in more valid test scores that accurately reflect student knowledge.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first three slides are for teacher information only. The lesson begins with the agenda on slide 3. A script will be provided in the notes for each slide.</a:t>
            </a:r>
          </a:p>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3182152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DA9E1-EE54-6736-485C-BE4CCADDA8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A2F3E8-CC92-B8D5-E253-2103CF8FE2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426062-A7C5-DA62-DA70-F5739ECCE7D9}"/>
              </a:ext>
            </a:extLst>
          </p:cNvPr>
          <p:cNvSpPr>
            <a:spLocks noGrp="1"/>
          </p:cNvSpPr>
          <p:nvPr>
            <p:ph type="body" idx="1"/>
          </p:nvPr>
        </p:nvSpPr>
        <p:spPr/>
        <p:txBody>
          <a:bodyPr/>
          <a:lstStyle/>
          <a:p>
            <a:r>
              <a:rPr lang="en-US" i="1" dirty="0"/>
              <a:t>Teacher: Press play for video.</a:t>
            </a:r>
          </a:p>
          <a:p>
            <a:endParaRPr lang="en-US"/>
          </a:p>
          <a:p>
            <a:r>
              <a:rPr lang="en-US" u="sng" dirty="0"/>
              <a:t>Video transcript</a:t>
            </a:r>
            <a:r>
              <a:rPr lang="en-US" dirty="0"/>
              <a:t>:</a:t>
            </a:r>
          </a:p>
          <a:p>
            <a:endParaRPr lang="en-US"/>
          </a:p>
          <a:p>
            <a:r>
              <a:rPr lang="en-US" dirty="0"/>
              <a:t>To use the "highlighter" tool, select the "highlighter" button and then choose “use highlighter”. The "highlighter" tool appears as a highlighter tip when chosen. Click and hold, then drag the highlighter to select the desired information to highlight.</a:t>
            </a:r>
          </a:p>
          <a:p>
            <a:endParaRPr lang="en-US"/>
          </a:p>
          <a:p>
            <a:r>
              <a:rPr lang="en-US" dirty="0"/>
              <a:t>To remove highlighting, you can select the highlighted information to remove one highlighted piece or select the "highlighter" button and choose “clear all” to remove all the highlighting on the page. You do not need to clear highlighting to move forward on the test.</a:t>
            </a:r>
          </a:p>
          <a:p>
            <a:endParaRPr lang="en-US"/>
          </a:p>
          <a:p>
            <a:r>
              <a:rPr lang="en-US" dirty="0"/>
              <a:t>Select the "pointer" button to stop using the "highlighter" tool. </a:t>
            </a:r>
          </a:p>
        </p:txBody>
      </p:sp>
      <p:sp>
        <p:nvSpPr>
          <p:cNvPr id="4" name="Slide Number Placeholder 3">
            <a:extLst>
              <a:ext uri="{FF2B5EF4-FFF2-40B4-BE49-F238E27FC236}">
                <a16:creationId xmlns:a16="http://schemas.microsoft.com/office/drawing/2014/main" id="{7C55C79F-0C3E-C1C5-BD7C-E2035D5A9B51}"/>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24008011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Calibri"/>
                <a:cs typeface="Calibri"/>
              </a:rPr>
              <a:t>Teacher</a:t>
            </a:r>
            <a:r>
              <a:rPr lang="en-US" sz="1200" dirty="0">
                <a:latin typeface="Calibri"/>
                <a:ea typeface="Calibri"/>
                <a:cs typeface="Calibri"/>
              </a:rPr>
              <a:t>:</a:t>
            </a:r>
          </a:p>
          <a:p>
            <a:pPr marL="342900" indent="-342900">
              <a:buAutoNum type="arabicPeriod"/>
            </a:pPr>
            <a:r>
              <a:rPr lang="en-US"/>
              <a:t>Provide students with copies of previously selected sample test questions</a:t>
            </a:r>
            <a:r>
              <a:rPr lang="en-US" u="none" kern="1200">
                <a:effectLst/>
              </a:rPr>
              <a:t>.</a:t>
            </a:r>
          </a:p>
          <a:p>
            <a:pPr marL="342900" indent="-342900">
              <a:buAutoNum type="arabicPeriod"/>
            </a:pPr>
            <a:r>
              <a:rPr lang="en-US" u="none" kern="1200">
                <a:effectLst/>
              </a:rPr>
              <a:t>Ensure that students have highlighters.</a:t>
            </a:r>
          </a:p>
          <a:p>
            <a:pPr marL="342900" indent="-342900">
              <a:buAutoNum type="arabicPeriod"/>
            </a:pPr>
            <a:r>
              <a:rPr lang="en-US" u="none" kern="1200">
                <a:effectLst/>
              </a:rPr>
              <a:t>Read the question aloud and model your thought process as you highlight important ideas in the passage.</a:t>
            </a:r>
          </a:p>
          <a:p>
            <a:pPr marL="342900" indent="-342900">
              <a:buAutoNum type="arabicPeriod"/>
            </a:pPr>
            <a:r>
              <a:rPr lang="en-US" u="none" kern="1200">
                <a:effectLst/>
              </a:rPr>
              <a:t>Repeat as necessary until your students understand how to use the </a:t>
            </a:r>
            <a:r>
              <a:rPr lang="en-US"/>
              <a:t>“</a:t>
            </a:r>
            <a:r>
              <a:rPr lang="en-US" u="none" kern="1200">
                <a:effectLst/>
              </a:rPr>
              <a:t>highlighting</a:t>
            </a:r>
            <a:r>
              <a:rPr lang="en-US"/>
              <a:t>”</a:t>
            </a:r>
            <a:r>
              <a:rPr lang="en-US" u="none" kern="1200">
                <a:effectLst/>
              </a:rPr>
              <a:t> strategy.</a:t>
            </a: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277639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AE9DF-91B1-EE41-8876-F9BC508CA7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FA917C-2EF2-7419-6172-93BABC1E94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1AD261-7C81-6AFD-69C0-B02D55805BD8}"/>
              </a:ext>
            </a:extLst>
          </p:cNvPr>
          <p:cNvSpPr>
            <a:spLocks noGrp="1"/>
          </p:cNvSpPr>
          <p:nvPr>
            <p:ph type="body" idx="1"/>
          </p:nvPr>
        </p:nvSpPr>
        <p:spPr/>
        <p: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2F3D4C"/>
                </a:solidFill>
                <a:effectLst/>
                <a:uLnTx/>
                <a:uFillTx/>
                <a:latin typeface="+mn-lt"/>
                <a:ea typeface="+mn-ea"/>
                <a:cs typeface="+mn-cs"/>
              </a:rPr>
              <a:t>SAY: Use the “notepad” tool to take notes as needed. You can take notes while you are reading or to help you think through your answer for a test item.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2F3D4C"/>
              </a:solidFill>
              <a:effectLst/>
              <a:uLnTx/>
              <a:uFillTx/>
              <a:latin typeface="+mn-lt"/>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2F3D4C"/>
              </a:solidFill>
              <a:effectLst/>
              <a:uLnTx/>
              <a:uFillTx/>
              <a:latin typeface="+mn-lt"/>
              <a:ea typeface="+mn-ea"/>
              <a:cs typeface="+mn-cs"/>
            </a:endParaRPr>
          </a:p>
        </p:txBody>
      </p:sp>
      <p:sp>
        <p:nvSpPr>
          <p:cNvPr id="4" name="Slide Number Placeholder 3">
            <a:extLst>
              <a:ext uri="{FF2B5EF4-FFF2-40B4-BE49-F238E27FC236}">
                <a16:creationId xmlns:a16="http://schemas.microsoft.com/office/drawing/2014/main" id="{F16812DC-8AF8-C78E-F6B2-585EE4B914B9}"/>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1977158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792984-5610-995B-BBC4-517E9B5DE6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64F388-5457-D975-955F-56C9404A6F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778398-9907-8FFA-4FD8-851495D552C1}"/>
              </a:ext>
            </a:extLst>
          </p:cNvPr>
          <p:cNvSpPr>
            <a:spLocks noGrp="1"/>
          </p:cNvSpPr>
          <p:nvPr>
            <p:ph type="body" idx="1"/>
          </p:nvPr>
        </p:nvSpPr>
        <p:spPr/>
        <p:txBody>
          <a:bodyPr/>
          <a:lstStyle/>
          <a:p>
            <a:r>
              <a:rPr lang="en-US" i="1" dirty="0"/>
              <a:t>Teacher: Press play for video.</a:t>
            </a:r>
            <a:endParaRPr lang="en-US" i="1" dirty="0">
              <a:solidFill>
                <a:srgbClr val="444444"/>
              </a:solidFill>
            </a:endParaRPr>
          </a:p>
          <a:p>
            <a:endParaRPr lang="en-US">
              <a:solidFill>
                <a:srgbClr val="444444"/>
              </a:solidFill>
            </a:endParaRPr>
          </a:p>
          <a:p>
            <a:r>
              <a:rPr lang="en-US" u="sng" dirty="0"/>
              <a:t>Video transcript</a:t>
            </a:r>
            <a:r>
              <a:rPr lang="en-US" dirty="0"/>
              <a:t>:</a:t>
            </a:r>
          </a:p>
          <a:p>
            <a:endParaRPr lang="en-US"/>
          </a:p>
          <a:p>
            <a:r>
              <a:rPr lang="en-US" dirty="0"/>
              <a:t>To use the "notepad" tool, select the "notepad" button. A textbox will appear on the screen. Enter text in the notepad using the keyboard. </a:t>
            </a:r>
          </a:p>
          <a:p>
            <a:endParaRPr lang="en-US"/>
          </a:p>
          <a:p>
            <a:r>
              <a:rPr lang="en-US" dirty="0"/>
              <a:t>To resize the notepad, select and drag the resize "notepad" button in the lower-right corner of the notepad to change the size of the text box. Select and drag the bar at the top of the window to move the notepad to a different location on the screen if needed.</a:t>
            </a:r>
          </a:p>
          <a:p>
            <a:endParaRPr lang="en-US"/>
          </a:p>
          <a:p>
            <a:r>
              <a:rPr lang="en-US" dirty="0"/>
              <a:t>To close the notepad, select the "close" button in the upper-right corner of the notepad or select the "notepad" button again. The information will remain in the notepad unless you delete it. Notice how the "notepad" button will change to a box with two lines once you have entered text to show that something is there. To reopen the notepad, select the "notepad" button again. </a:t>
            </a:r>
          </a:p>
          <a:p>
            <a:endParaRPr lang="en-US"/>
          </a:p>
        </p:txBody>
      </p:sp>
      <p:sp>
        <p:nvSpPr>
          <p:cNvPr id="4" name="Slide Number Placeholder 3">
            <a:extLst>
              <a:ext uri="{FF2B5EF4-FFF2-40B4-BE49-F238E27FC236}">
                <a16:creationId xmlns:a16="http://schemas.microsoft.com/office/drawing/2014/main" id="{A6067866-2955-F14B-909A-7EC4D79C35AB}"/>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728322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Calibri"/>
                <a:cs typeface="Calibri"/>
              </a:rPr>
              <a:t>Teacher:</a:t>
            </a:r>
          </a:p>
          <a:p>
            <a:pPr marL="228600" indent="-228600">
              <a:buAutoNum type="arabicPeriod"/>
            </a:pPr>
            <a:r>
              <a:rPr lang="en-US"/>
              <a:t>Provide students with copies of previously selected sample test questions</a:t>
            </a:r>
            <a:r>
              <a:rPr lang="en-US" u="none" kern="1200">
                <a:effectLst/>
              </a:rPr>
              <a:t>.</a:t>
            </a:r>
            <a:endParaRPr lang="en-US"/>
          </a:p>
          <a:p>
            <a:pPr marL="228600" indent="-228600">
              <a:buAutoNum type="arabicPeriod"/>
            </a:pPr>
            <a:r>
              <a:rPr lang="en-US" u="none" kern="1200">
                <a:effectLst/>
              </a:rPr>
              <a:t>Ensure that students have paper and writing utensils to make notes.</a:t>
            </a:r>
          </a:p>
          <a:p>
            <a:pPr marL="228600" indent="-228600">
              <a:buAutoNum type="arabicPeriod"/>
            </a:pPr>
            <a:r>
              <a:rPr lang="en-US" u="none" kern="1200">
                <a:effectLst/>
              </a:rPr>
              <a:t>Read the question aloud and model your thought process as you write notes from the passage.</a:t>
            </a:r>
          </a:p>
          <a:p>
            <a:pPr marL="228600" indent="-228600">
              <a:buAutoNum type="arabicPeriod"/>
            </a:pPr>
            <a:r>
              <a:rPr lang="en-US" u="none" kern="1200">
                <a:effectLst/>
              </a:rPr>
              <a:t>Repeat as necessary until your students understand how to use the notepad.</a:t>
            </a:r>
            <a:endParaRPr lang="en-US" u="none"/>
          </a:p>
        </p:txBody>
      </p:sp>
      <p:sp>
        <p:nvSpPr>
          <p:cNvPr id="4" name="Slide Number Placeholder 3"/>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548962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SAY: The "magnifier" tool allows you to enlarge the entire screen. You can </a:t>
            </a:r>
            <a:r>
              <a:rPr lang="en-US" sz="1200" b="1"/>
              <a:t>use the magnifier to zoom in and see content larger.</a:t>
            </a:r>
          </a:p>
          <a:p>
            <a:endParaRPr lang="en-US"/>
          </a:p>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409839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17D77-145E-5B25-244F-8705A0A138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1132CB-D1A0-A961-4874-C1581095BD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9846BE-CE6A-5244-A7B8-EED8690D80ED}"/>
              </a:ext>
            </a:extLst>
          </p:cNvPr>
          <p:cNvSpPr>
            <a:spLocks noGrp="1"/>
          </p:cNvSpPr>
          <p:nvPr>
            <p:ph type="body" idx="1"/>
          </p:nvPr>
        </p:nvSpPr>
        <p:spPr/>
        <p:txBody>
          <a:bodyPr/>
          <a:lstStyle/>
          <a:p>
            <a:r>
              <a:rPr lang="en-US" i="1" dirty="0"/>
              <a:t>Teacher: Press play for video.</a:t>
            </a:r>
            <a:endParaRPr lang="en-US" i="1" dirty="0">
              <a:solidFill>
                <a:srgbClr val="444444"/>
              </a:solidFill>
            </a:endParaRPr>
          </a:p>
          <a:p>
            <a:endParaRPr lang="en-US">
              <a:solidFill>
                <a:srgbClr val="444444"/>
              </a:solidFill>
            </a:endParaRPr>
          </a:p>
          <a:p>
            <a:r>
              <a:rPr lang="en-US" u="sng" dirty="0"/>
              <a:t>Video transcript</a:t>
            </a:r>
            <a:r>
              <a:rPr lang="en-US" dirty="0"/>
              <a:t>:</a:t>
            </a:r>
          </a:p>
          <a:p>
            <a:endParaRPr lang="en-US"/>
          </a:p>
          <a:p>
            <a:r>
              <a:rPr lang="en-US" dirty="0"/>
              <a:t>To use the "magnifier" tool, select the "magnifier" button, then choose the level of magnification desired. For the purpose of this demonstration, I'm going to choose 3 times magnification. Scroll the window left and right or up and down to see the rest of the enlarged screen.</a:t>
            </a:r>
          </a:p>
          <a:p>
            <a:endParaRPr lang="en-US"/>
          </a:p>
          <a:p>
            <a:r>
              <a:rPr lang="en-US" dirty="0"/>
              <a:t>To stop using the "magnifier" tool, select the "magnifier" button again and then choose “off”.</a:t>
            </a:r>
          </a:p>
          <a:p>
            <a:endParaRPr lang="en-US"/>
          </a:p>
        </p:txBody>
      </p:sp>
      <p:sp>
        <p:nvSpPr>
          <p:cNvPr id="4" name="Slide Number Placeholder 3">
            <a:extLst>
              <a:ext uri="{FF2B5EF4-FFF2-40B4-BE49-F238E27FC236}">
                <a16:creationId xmlns:a16="http://schemas.microsoft.com/office/drawing/2014/main" id="{FB83C9E1-F21F-9C97-FB7D-C8AE1BC83E25}"/>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2930167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US" sz="1200" b="1" dirty="0">
                <a:solidFill>
                  <a:srgbClr val="2F3D4C"/>
                </a:solidFill>
              </a:rPr>
              <a:t>SAY: Use the </a:t>
            </a:r>
            <a:r>
              <a:rPr lang="en-US" b="1" dirty="0">
                <a:solidFill>
                  <a:srgbClr val="2F3D4C"/>
                </a:solidFill>
              </a:rPr>
              <a:t>"</a:t>
            </a:r>
            <a:r>
              <a:rPr lang="en-US" sz="1200" b="1" dirty="0">
                <a:solidFill>
                  <a:srgbClr val="2F3D4C"/>
                </a:solidFill>
              </a:rPr>
              <a:t>line guide</a:t>
            </a:r>
            <a:r>
              <a:rPr lang="en-US" b="1" dirty="0">
                <a:solidFill>
                  <a:srgbClr val="2F3D4C"/>
                </a:solidFill>
              </a:rPr>
              <a:t>"</a:t>
            </a:r>
            <a:r>
              <a:rPr lang="en-US" sz="1200" b="1" dirty="0">
                <a:solidFill>
                  <a:srgbClr val="2F3D4C"/>
                </a:solidFill>
              </a:rPr>
              <a:t> </a:t>
            </a:r>
            <a:r>
              <a:rPr lang="en-US" b="1" dirty="0">
                <a:solidFill>
                  <a:srgbClr val="2F3D4C"/>
                </a:solidFill>
              </a:rPr>
              <a:t>tool to</a:t>
            </a:r>
            <a:r>
              <a:rPr lang="en-US" sz="1200" b="1" dirty="0">
                <a:solidFill>
                  <a:srgbClr val="2F3D4C"/>
                </a:solidFill>
              </a:rPr>
              <a:t> help you track lines in a passage. </a:t>
            </a:r>
            <a:r>
              <a:rPr lang="en-US" sz="1200" b="1" kern="1200" dirty="0">
                <a:solidFill>
                  <a:schemeClr val="tx1"/>
                </a:solidFill>
                <a:effectLst/>
                <a:latin typeface="+mn-lt"/>
                <a:ea typeface="+mn-ea"/>
                <a:cs typeface="+mn-cs"/>
              </a:rPr>
              <a:t>The line guide</a:t>
            </a:r>
            <a:r>
              <a:rPr lang="en-US" b="1" dirty="0"/>
              <a:t> </a:t>
            </a:r>
            <a:r>
              <a:rPr lang="en-US" sz="1200" b="1" kern="1200" dirty="0">
                <a:solidFill>
                  <a:schemeClr val="tx1"/>
                </a:solidFill>
                <a:effectLst/>
                <a:latin typeface="+mn-lt"/>
                <a:ea typeface="+mn-ea"/>
                <a:cs typeface="+mn-cs"/>
              </a:rPr>
              <a:t>can be used to bring focus to a single line or block of text.</a:t>
            </a:r>
            <a:endParaRPr lang="en-US" sz="1200" b="1" dirty="0">
              <a:solidFill>
                <a:srgbClr val="2F3D4C"/>
              </a:solidFill>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4203505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A383E-D1E6-1509-645B-2C56F872D7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7EF560-1104-FE82-A62A-C58CE9B692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E99B1E-62FA-973F-E1A8-0269B2E6DE46}"/>
              </a:ext>
            </a:extLst>
          </p:cNvPr>
          <p:cNvSpPr>
            <a:spLocks noGrp="1"/>
          </p:cNvSpPr>
          <p:nvPr>
            <p:ph type="body" idx="1"/>
          </p:nvPr>
        </p:nvSpPr>
        <p:spPr/>
        <p:txBody>
          <a:bodyPr/>
          <a:lstStyle/>
          <a:p>
            <a:r>
              <a:rPr lang="en-US" i="1" dirty="0"/>
              <a:t>Teacher: Press play for video.</a:t>
            </a:r>
            <a:endParaRPr lang="en-US" i="1" dirty="0">
              <a:solidFill>
                <a:srgbClr val="444444"/>
              </a:solidFill>
            </a:endParaRPr>
          </a:p>
          <a:p>
            <a:endParaRPr lang="en-US">
              <a:solidFill>
                <a:srgbClr val="444444"/>
              </a:solidFill>
            </a:endParaRPr>
          </a:p>
          <a:p>
            <a:r>
              <a:rPr lang="en-US" u="sng" dirty="0"/>
              <a:t>Video transcript</a:t>
            </a:r>
            <a:r>
              <a:rPr lang="en-US" dirty="0"/>
              <a:t>:</a:t>
            </a:r>
          </a:p>
          <a:p>
            <a:endParaRPr lang="en-US"/>
          </a:p>
          <a:p>
            <a:r>
              <a:rPr lang="en-US" dirty="0"/>
              <a:t>To use the "line guide" tool, select the "line guide" button. The line guide will appear as a solid line with a handle. Choose the line or the handle to move the line up or down. For questions that have multiple panes, you may select the line or the handle and drag the line guide from one pane to the other.</a:t>
            </a:r>
          </a:p>
          <a:p>
            <a:endParaRPr lang="en-US"/>
          </a:p>
          <a:p>
            <a:r>
              <a:rPr lang="en-US" dirty="0"/>
              <a:t>Select the "line guide" button to stop using the "line guide" tool. </a:t>
            </a:r>
          </a:p>
          <a:p>
            <a:endParaRPr lang="en-US"/>
          </a:p>
        </p:txBody>
      </p:sp>
      <p:sp>
        <p:nvSpPr>
          <p:cNvPr id="4" name="Slide Number Placeholder 3">
            <a:extLst>
              <a:ext uri="{FF2B5EF4-FFF2-40B4-BE49-F238E27FC236}">
                <a16:creationId xmlns:a16="http://schemas.microsoft.com/office/drawing/2014/main" id="{C27B72A6-3410-4444-DFA8-D673FA4C7C83}"/>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914077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SAY: Use the </a:t>
            </a:r>
            <a:r>
              <a:rPr lang="en-US" b="1" dirty="0"/>
              <a:t>"</a:t>
            </a:r>
            <a:r>
              <a:rPr lang="en-US" sz="1200" b="1" dirty="0"/>
              <a:t>masking</a:t>
            </a:r>
            <a:r>
              <a:rPr lang="en-US" b="1" dirty="0"/>
              <a:t>"</a:t>
            </a:r>
            <a:r>
              <a:rPr lang="en-US" sz="1200" b="1" dirty="0"/>
              <a:t> tool to cover part of the screen to help you focus only on the content that you choose.</a:t>
            </a:r>
          </a:p>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740162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a:ea typeface="Calibri"/>
                <a:cs typeface="Calibri"/>
              </a:rPr>
              <a:t>Prior to delivering this lesson:</a:t>
            </a:r>
          </a:p>
          <a:p>
            <a:pPr marL="171450" indent="-171450">
              <a:buFont typeface="Wingdings" panose="05000000000000000000" pitchFamily="2" charset="2"/>
              <a:buChar char="q"/>
            </a:pPr>
            <a:r>
              <a:rPr lang="en-US" dirty="0">
                <a:latin typeface="Calibri"/>
                <a:ea typeface="Calibri"/>
                <a:cs typeface="Calibri"/>
              </a:rPr>
              <a:t>Review the PowerPoint to familiarize yourself with the content and </a:t>
            </a:r>
            <a:r>
              <a:rPr lang="en-US" b="0" i="0" baseline="0" dirty="0">
                <a:latin typeface="Calibri"/>
                <a:ea typeface="Calibri"/>
                <a:cs typeface="Calibri"/>
              </a:rPr>
              <a:t>hide any slides that are not relevant to your students</a:t>
            </a:r>
            <a:r>
              <a:rPr lang="en-US" dirty="0">
                <a:latin typeface="Calibri"/>
                <a:ea typeface="Calibri"/>
                <a:cs typeface="Calibri"/>
              </a:rPr>
              <a:t>. </a:t>
            </a:r>
          </a:p>
          <a:p>
            <a:pPr marL="171450" indent="-171450">
              <a:buFont typeface="Wingdings" panose="05000000000000000000" pitchFamily="2" charset="2"/>
              <a:buChar char="q"/>
            </a:pPr>
            <a:r>
              <a:rPr lang="en-US" dirty="0"/>
              <a:t>Gather necessary materials for optional activities, including the sample test questions that are appropriate for your students (</a:t>
            </a:r>
            <a:r>
              <a:rPr lang="en-US" u="sng" dirty="0">
                <a:hlinkClick r:id="rId3"/>
              </a:rPr>
              <a:t>Sample Items for SC READY and EOCEP</a:t>
            </a:r>
            <a:r>
              <a:rPr lang="en-US" dirty="0"/>
              <a:t>). You will need to select:</a:t>
            </a:r>
          </a:p>
          <a:p>
            <a:pPr marL="628650" lvl="1" indent="-171450">
              <a:buFont typeface="Wingdings" panose="05000000000000000000" pitchFamily="2" charset="2"/>
              <a:buChar char="q"/>
            </a:pPr>
            <a:r>
              <a:rPr lang="en-US" dirty="0"/>
              <a:t> multiple-choice examples that can be very short for some of the activities (i.e., “cross-off”) and </a:t>
            </a:r>
          </a:p>
          <a:p>
            <a:pPr marL="628650" lvl="1" indent="-171450">
              <a:buFont typeface="Wingdings" panose="05000000000000000000" pitchFamily="2" charset="2"/>
              <a:buChar char="q"/>
            </a:pPr>
            <a:r>
              <a:rPr lang="en-US" dirty="0"/>
              <a:t> a sample question that includes a longer passage for practice with tools such as “line guide” and “masking”.</a:t>
            </a:r>
          </a:p>
          <a:p>
            <a:pPr marL="171450" indent="-171450">
              <a:buFont typeface="Wingdings" panose="05000000000000000000" pitchFamily="2" charset="2"/>
              <a:buChar char="q"/>
            </a:pPr>
            <a:r>
              <a:rPr lang="en-US" dirty="0">
                <a:latin typeface="Calibri"/>
                <a:ea typeface="Calibri"/>
                <a:cs typeface="Calibri"/>
              </a:rPr>
              <a:t>Consider how you will use this resource. You can share all tools in one lesson or break the content up over several sessions, unpacking and practicing each tool separately or a few at a time.</a:t>
            </a:r>
          </a:p>
          <a:p>
            <a:endParaRPr lang="en-US" dirty="0">
              <a:latin typeface="Calibri"/>
              <a:ea typeface="Calibri"/>
              <a:cs typeface="Calibri"/>
            </a:endParaRPr>
          </a:p>
          <a:p>
            <a:r>
              <a:rPr lang="en-US" b="1" dirty="0">
                <a:latin typeface="Calibri"/>
                <a:ea typeface="Calibri"/>
                <a:cs typeface="Calibri"/>
              </a:rPr>
              <a:t>This PowerPoint includes two distinct parts for each tool: </a:t>
            </a:r>
            <a:endParaRPr lang="en-US" b="1" dirty="0"/>
          </a:p>
          <a:p>
            <a:pPr marL="228600" indent="-228600">
              <a:buAutoNum type="arabicPeriod"/>
            </a:pPr>
            <a:r>
              <a:rPr lang="en-US" dirty="0">
                <a:latin typeface="Calibri"/>
                <a:ea typeface="Calibri"/>
                <a:cs typeface="Calibri"/>
              </a:rPr>
              <a:t>Direct instruction in the purpose and use of the online tool</a:t>
            </a:r>
          </a:p>
          <a:p>
            <a:pPr marL="228600" indent="-228600">
              <a:buAutoNum type="arabicPeriod"/>
            </a:pPr>
            <a:r>
              <a:rPr lang="en-US" dirty="0">
                <a:latin typeface="Calibri"/>
                <a:ea typeface="Calibri"/>
                <a:cs typeface="Calibri"/>
              </a:rPr>
              <a:t>Practice using the tool in a non-digital format</a:t>
            </a:r>
          </a:p>
          <a:p>
            <a:pPr marL="228600" indent="-228600">
              <a:buAutoNum type="arabicPeriod"/>
            </a:pPr>
            <a:endParaRPr lang="en-US" dirty="0">
              <a:latin typeface="Calibri"/>
              <a:ea typeface="Calibri"/>
              <a:cs typeface="Calibri"/>
            </a:endParaRPr>
          </a:p>
          <a:p>
            <a:r>
              <a:rPr lang="en-US" dirty="0">
                <a:latin typeface="Calibri"/>
                <a:ea typeface="Calibri"/>
                <a:cs typeface="Calibri"/>
              </a:rPr>
              <a:t>This is meant to facilitate greater understanding of the purpose of each tool and provide students with practice using the tool in another way, which can transfer to use in the classroom setting. </a:t>
            </a:r>
          </a:p>
          <a:p>
            <a:endParaRPr lang="en-US" dirty="0">
              <a:latin typeface="Calibri"/>
              <a:ea typeface="Calibri"/>
              <a:cs typeface="Calibri"/>
            </a:endParaRPr>
          </a:p>
          <a:p>
            <a:r>
              <a:rPr lang="en-US" b="1" dirty="0">
                <a:latin typeface="Calibri"/>
                <a:ea typeface="Calibri"/>
                <a:cs typeface="Calibri"/>
              </a:rPr>
              <a:t>After this lesson, </a:t>
            </a:r>
            <a:r>
              <a:rPr lang="en-US" dirty="0">
                <a:latin typeface="Calibri"/>
                <a:ea typeface="Calibri"/>
                <a:cs typeface="Calibri"/>
              </a:rPr>
              <a:t>please have your students go to </a:t>
            </a:r>
            <a:r>
              <a:rPr lang="en-US" dirty="0">
                <a:latin typeface="Calibri"/>
                <a:ea typeface="Calibri"/>
                <a:cs typeface="Calibri"/>
                <a:hlinkClick r:id="rId4"/>
              </a:rPr>
              <a:t>https://portal.te.drcedirect.com/SC</a:t>
            </a:r>
            <a:r>
              <a:rPr lang="en-US" dirty="0">
                <a:latin typeface="Calibri"/>
                <a:ea typeface="Calibri"/>
                <a:cs typeface="Calibri"/>
              </a:rPr>
              <a:t> , choose </a:t>
            </a:r>
            <a:r>
              <a:rPr lang="en-US" dirty="0"/>
              <a:t>either SC READY or EOCEP, then choose “Online Tools Training” to practice using the tools in the online test format. </a:t>
            </a:r>
          </a:p>
          <a:p>
            <a:pPr marL="0" indent="0">
              <a:buNone/>
            </a:pPr>
            <a:endParaRPr lang="en-US" dirty="0">
              <a:latin typeface="Calibri"/>
              <a:ea typeface="Calibri"/>
              <a:cs typeface="Calibri"/>
            </a:endParaRPr>
          </a:p>
          <a:p>
            <a:pPr marL="0" indent="0">
              <a:buNone/>
            </a:pPr>
            <a:r>
              <a:rPr lang="en-US" b="1" dirty="0">
                <a:latin typeface="Calibri"/>
                <a:ea typeface="Calibri"/>
                <a:cs typeface="Calibri"/>
              </a:rPr>
              <a:t>There are several benefits to this instruction:</a:t>
            </a:r>
          </a:p>
          <a:p>
            <a:pPr marL="228600" indent="-228600">
              <a:buFont typeface="+mj-lt"/>
              <a:buAutoNum type="arabicPeriod"/>
            </a:pPr>
            <a:r>
              <a:rPr lang="en-US" dirty="0">
                <a:latin typeface="Calibri"/>
                <a:ea typeface="Calibri"/>
                <a:cs typeface="Calibri"/>
              </a:rPr>
              <a:t>Instruction and practice will make it more likely that the students will access the tools for their appropriate use during testing.</a:t>
            </a:r>
          </a:p>
          <a:p>
            <a:pPr marL="228600" indent="-228600">
              <a:buFont typeface="+mj-lt"/>
              <a:buAutoNum type="arabicPeriod"/>
            </a:pPr>
            <a:r>
              <a:rPr lang="en-US" dirty="0">
                <a:latin typeface="Calibri"/>
                <a:ea typeface="Calibri"/>
                <a:cs typeface="Calibri"/>
              </a:rPr>
              <a:t>Repeated practice will make it more likely that students will truly benefit from use of the tools.</a:t>
            </a:r>
          </a:p>
          <a:p>
            <a:pPr marL="228600" indent="-228600">
              <a:buFont typeface="+mj-lt"/>
              <a:buAutoNum type="arabicPeriod"/>
            </a:pPr>
            <a:r>
              <a:rPr lang="en-US" dirty="0">
                <a:latin typeface="Calibri"/>
                <a:ea typeface="Calibri"/>
                <a:cs typeface="Calibri"/>
              </a:rPr>
              <a:t>Having these tools available to all students removes the stigma of using them. Students are not singled out as different from their peers for utilizing specific accommodations, so they are more likely to take advantage of the support these tools offer.</a:t>
            </a:r>
          </a:p>
          <a:p>
            <a:pPr marL="228600" indent="-228600">
              <a:buFont typeface="Aptos Display" panose="02110004020202020204"/>
              <a:buAutoNum type="arabicPeriod"/>
            </a:pPr>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2975326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20E70-884F-4DA9-6ECD-0E03A95BC2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A230C7-3B0F-BF51-A6B6-9289040AB0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57DCEA-4CEF-54D6-CFFA-3167DC631E83}"/>
              </a:ext>
            </a:extLst>
          </p:cNvPr>
          <p:cNvSpPr>
            <a:spLocks noGrp="1"/>
          </p:cNvSpPr>
          <p:nvPr>
            <p:ph type="body" idx="1"/>
          </p:nvPr>
        </p:nvSpPr>
        <p:spPr/>
        <p:txBody>
          <a:bodyPr/>
          <a:lstStyle/>
          <a:p>
            <a:r>
              <a:rPr lang="en-US" i="1" dirty="0"/>
              <a:t>Teacher: Press play for video.</a:t>
            </a:r>
            <a:endParaRPr lang="en-US" i="1" dirty="0">
              <a:solidFill>
                <a:srgbClr val="444444"/>
              </a:solidFill>
            </a:endParaRPr>
          </a:p>
          <a:p>
            <a:endParaRPr lang="en-US">
              <a:solidFill>
                <a:srgbClr val="444444"/>
              </a:solidFill>
            </a:endParaRPr>
          </a:p>
          <a:p>
            <a:r>
              <a:rPr lang="en-US" u="sng" dirty="0"/>
              <a:t>Video transcript</a:t>
            </a:r>
            <a:r>
              <a:rPr lang="en-US" dirty="0"/>
              <a:t>:</a:t>
            </a:r>
          </a:p>
          <a:p>
            <a:endParaRPr lang="en-US"/>
          </a:p>
          <a:p>
            <a:r>
              <a:rPr lang="en-US" dirty="0"/>
              <a:t>To use the "masking" option, click on the "masking" button and then choose “add mask” to add a mask.</a:t>
            </a:r>
            <a:endParaRPr lang="en-US" dirty="0">
              <a:solidFill>
                <a:srgbClr val="444444"/>
              </a:solidFill>
            </a:endParaRPr>
          </a:p>
          <a:p>
            <a:endParaRPr lang="en-US">
              <a:solidFill>
                <a:srgbClr val="444444"/>
              </a:solidFill>
            </a:endParaRPr>
          </a:p>
          <a:p>
            <a:r>
              <a:rPr lang="en-US" dirty="0"/>
              <a:t>The mask will appear in the upper-left corner of the screen. You can move and resize the mask. To move the mask, click on the top of the box and drag the mask where you want it on the screen. To resize the mask, click on the bottom right corner, where you see two diagonal lines. This is the "resize mask" button. Drag the button to make the box larger or smaller. </a:t>
            </a:r>
            <a:endParaRPr lang="en-US" dirty="0">
              <a:solidFill>
                <a:srgbClr val="444444"/>
              </a:solidFill>
            </a:endParaRPr>
          </a:p>
          <a:p>
            <a:endParaRPr lang="en-US">
              <a:solidFill>
                <a:srgbClr val="444444"/>
              </a:solidFill>
            </a:endParaRPr>
          </a:p>
          <a:p>
            <a:r>
              <a:rPr lang="en-US" dirty="0"/>
              <a:t>To hide or unhide masks, select "masking" and then choose “show/hide masks”. This will cause the mask to disappear and reappear each time you click. You do not need to close the mask to move forward in the test.</a:t>
            </a:r>
            <a:endParaRPr lang="en-US" dirty="0">
              <a:solidFill>
                <a:srgbClr val="444444"/>
              </a:solidFill>
            </a:endParaRPr>
          </a:p>
          <a:p>
            <a:endParaRPr lang="en-US">
              <a:solidFill>
                <a:srgbClr val="444444"/>
              </a:solidFill>
            </a:endParaRPr>
          </a:p>
          <a:p>
            <a:r>
              <a:rPr lang="en-US" dirty="0"/>
              <a:t>Select the close button to close the "masking" window. </a:t>
            </a:r>
          </a:p>
        </p:txBody>
      </p:sp>
      <p:sp>
        <p:nvSpPr>
          <p:cNvPr id="4" name="Slide Number Placeholder 3">
            <a:extLst>
              <a:ext uri="{FF2B5EF4-FFF2-40B4-BE49-F238E27FC236}">
                <a16:creationId xmlns:a16="http://schemas.microsoft.com/office/drawing/2014/main" id="{B9DDE2F3-DB2D-BBF6-5C17-DA1BD91DA12B}"/>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2106821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Calibri"/>
                <a:cs typeface="Calibri"/>
              </a:rPr>
              <a:t>Teacher:</a:t>
            </a:r>
          </a:p>
          <a:p>
            <a:pPr marL="228600" indent="-228600">
              <a:buAutoNum type="arabicPeriod"/>
            </a:pPr>
            <a:r>
              <a:rPr lang="en-US"/>
              <a:t>Provide students with copies of previously selected sample test questions</a:t>
            </a:r>
            <a:r>
              <a:rPr lang="en-US" u="none" kern="1200">
                <a:effectLst/>
              </a:rPr>
              <a:t>.</a:t>
            </a:r>
          </a:p>
          <a:p>
            <a:pPr marL="228600" indent="-228600">
              <a:buAutoNum type="arabicPeriod"/>
            </a:pPr>
            <a:r>
              <a:rPr lang="en-US" u="none" kern="1200">
                <a:effectLst/>
              </a:rPr>
              <a:t>Ensure that students have line guide and masking tools such as rulers, pipe cleaners, note cards, partial sheets of paper, etc.</a:t>
            </a:r>
          </a:p>
          <a:p>
            <a:pPr marL="228600" indent="-228600">
              <a:buAutoNum type="arabicPeriod"/>
            </a:pPr>
            <a:r>
              <a:rPr lang="en-US" u="none" kern="1200">
                <a:effectLst/>
              </a:rPr>
              <a:t>Read the question aloud and model your thought process as you use the </a:t>
            </a:r>
            <a:r>
              <a:rPr lang="en-US"/>
              <a:t>“</a:t>
            </a:r>
            <a:r>
              <a:rPr lang="en-US" u="none" kern="1200">
                <a:effectLst/>
              </a:rPr>
              <a:t>line guide</a:t>
            </a:r>
            <a:r>
              <a:rPr lang="en-US"/>
              <a:t>”</a:t>
            </a:r>
            <a:r>
              <a:rPr lang="en-US" u="none" kern="1200">
                <a:effectLst/>
              </a:rPr>
              <a:t> and </a:t>
            </a:r>
            <a:r>
              <a:rPr lang="en-US"/>
              <a:t>“</a:t>
            </a:r>
            <a:r>
              <a:rPr lang="en-US" u="none" kern="1200">
                <a:effectLst/>
              </a:rPr>
              <a:t>masking</a:t>
            </a:r>
            <a:r>
              <a:rPr lang="en-US"/>
              <a:t>”</a:t>
            </a:r>
            <a:r>
              <a:rPr lang="en-US" u="none" kern="1200">
                <a:effectLst/>
              </a:rPr>
              <a:t> tools to focus on </a:t>
            </a:r>
            <a:r>
              <a:rPr lang="en-US"/>
              <a:t>selected </a:t>
            </a:r>
            <a:r>
              <a:rPr lang="en-US" u="none" kern="1200">
                <a:effectLst/>
              </a:rPr>
              <a:t>text.</a:t>
            </a:r>
          </a:p>
          <a:p>
            <a:pPr marL="228600" indent="-228600">
              <a:buAutoNum type="arabicPeriod"/>
            </a:pPr>
            <a:r>
              <a:rPr lang="en-US" u="none" kern="1200">
                <a:effectLst/>
              </a:rPr>
              <a:t>Repeat as necessary until your students understand how to use the </a:t>
            </a:r>
            <a:r>
              <a:rPr lang="en-US"/>
              <a:t>“</a:t>
            </a:r>
            <a:r>
              <a:rPr lang="en-US" u="none" kern="1200">
                <a:effectLst/>
              </a:rPr>
              <a:t>line guide</a:t>
            </a:r>
            <a:r>
              <a:rPr lang="en-US"/>
              <a:t>”</a:t>
            </a:r>
            <a:r>
              <a:rPr lang="en-US" u="none" kern="1200">
                <a:effectLst/>
              </a:rPr>
              <a:t> and </a:t>
            </a:r>
            <a:r>
              <a:rPr lang="en-US"/>
              <a:t>“</a:t>
            </a:r>
            <a:r>
              <a:rPr lang="en-US" u="none" kern="1200">
                <a:effectLst/>
              </a:rPr>
              <a:t>masking</a:t>
            </a:r>
            <a:r>
              <a:rPr lang="en-US"/>
              <a:t>”</a:t>
            </a:r>
            <a:r>
              <a:rPr lang="en-US" u="none" kern="1200">
                <a:effectLst/>
              </a:rPr>
              <a:t> tools.</a:t>
            </a:r>
            <a:endParaRPr lang="en-US" kern="1200">
              <a:effectLst/>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787015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SAY: The “color preferences” tool allows you to change the background color and text color. This may make it easier for you to read. Color preferences can be set by clicking on the options button in the upper-right corner of the screen.</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1005640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1231E-7A5A-1A4B-1E13-A6EE6EECAE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A53730-8766-86F8-C15E-B8C35A2C5B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32D8C6-2A99-E198-0EC1-5CF8999861FB}"/>
              </a:ext>
            </a:extLst>
          </p:cNvPr>
          <p:cNvSpPr>
            <a:spLocks noGrp="1"/>
          </p:cNvSpPr>
          <p:nvPr>
            <p:ph type="body" idx="1"/>
          </p:nvPr>
        </p:nvSpPr>
        <p:spPr/>
        <p:txBody>
          <a:bodyPr/>
          <a:lstStyle/>
          <a:p>
            <a:r>
              <a:rPr lang="en-US" i="1" dirty="0"/>
              <a:t>Teacher: Press play for video.</a:t>
            </a:r>
            <a:endParaRPr lang="en-US" i="1" dirty="0">
              <a:solidFill>
                <a:srgbClr val="444444"/>
              </a:solidFill>
            </a:endParaRPr>
          </a:p>
          <a:p>
            <a:endParaRPr lang="en-US" dirty="0">
              <a:solidFill>
                <a:srgbClr val="444444"/>
              </a:solidFill>
            </a:endParaRPr>
          </a:p>
          <a:p>
            <a:r>
              <a:rPr lang="en-US" u="sng" dirty="0"/>
              <a:t>Video transcript</a:t>
            </a:r>
            <a:r>
              <a:rPr lang="en-US" dirty="0"/>
              <a:t>:</a:t>
            </a:r>
            <a:endParaRPr lang="en-US" dirty="0">
              <a:solidFill>
                <a:srgbClr val="444444"/>
              </a:solidFill>
            </a:endParaRPr>
          </a:p>
          <a:p>
            <a:endParaRPr lang="en-US" dirty="0"/>
          </a:p>
          <a:p>
            <a:r>
              <a:rPr lang="en-US" dirty="0"/>
              <a:t>To change the colors on your screen, select the "options" button and then choose "color preferences". Select a desired color combination. The background color or text may not change for all parts of the screen. </a:t>
            </a:r>
            <a:endParaRPr lang="en-US" dirty="0">
              <a:solidFill>
                <a:srgbClr val="444444"/>
              </a:solidFill>
            </a:endParaRPr>
          </a:p>
          <a:p>
            <a:endParaRPr lang="en-US" dirty="0">
              <a:solidFill>
                <a:srgbClr val="444444"/>
              </a:solidFill>
            </a:endParaRPr>
          </a:p>
          <a:p>
            <a:r>
              <a:rPr lang="en-US" dirty="0"/>
              <a:t>The colors can be changed at any time during the test. </a:t>
            </a:r>
            <a:endParaRPr lang="en-US" dirty="0">
              <a:solidFill>
                <a:srgbClr val="444444"/>
              </a:solidFill>
            </a:endParaRPr>
          </a:p>
          <a:p>
            <a:endParaRPr lang="en-US" dirty="0">
              <a:solidFill>
                <a:srgbClr val="444444"/>
              </a:solidFill>
            </a:endParaRPr>
          </a:p>
          <a:p>
            <a:r>
              <a:rPr lang="en-US" dirty="0"/>
              <a:t>If you want to move the "color preferences" window, simply select and drag the bar at the top of the window to move it to a different location on the screen.</a:t>
            </a:r>
            <a:endParaRPr lang="en-US" dirty="0">
              <a:solidFill>
                <a:srgbClr val="444444"/>
              </a:solidFill>
            </a:endParaRPr>
          </a:p>
          <a:p>
            <a:endParaRPr lang="en-US" dirty="0">
              <a:solidFill>
                <a:srgbClr val="444444"/>
              </a:solidFill>
            </a:endParaRPr>
          </a:p>
          <a:p>
            <a:r>
              <a:rPr lang="en-US" dirty="0"/>
              <a:t>Click on the “x” to close the "color preferences" window. </a:t>
            </a:r>
            <a:endParaRPr lang="en-US" dirty="0">
              <a:solidFill>
                <a:srgbClr val="444444"/>
              </a:solidFill>
            </a:endParaRPr>
          </a:p>
        </p:txBody>
      </p:sp>
      <p:sp>
        <p:nvSpPr>
          <p:cNvPr id="4" name="Slide Number Placeholder 3">
            <a:extLst>
              <a:ext uri="{FF2B5EF4-FFF2-40B4-BE49-F238E27FC236}">
                <a16:creationId xmlns:a16="http://schemas.microsoft.com/office/drawing/2014/main" id="{F701B004-BBE7-31A0-EBE8-C4847DE13159}"/>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2932824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Calibri"/>
                <a:ea typeface="Calibri"/>
                <a:cs typeface="Calibri"/>
              </a:rPr>
              <a:t>SAY: You can mark a test question with a flag so you can come back to it later. </a:t>
            </a:r>
          </a:p>
        </p:txBody>
      </p:sp>
      <p:sp>
        <p:nvSpPr>
          <p:cNvPr id="4" name="Slide Number Placeholder 3"/>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37717801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DBE5A-9514-CBE3-32B5-A513600A3F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EBB17B-50D0-BFC9-0A34-22F94C4597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13A87C-CF4E-901E-F473-80A834CE1D3D}"/>
              </a:ext>
            </a:extLst>
          </p:cNvPr>
          <p:cNvSpPr>
            <a:spLocks noGrp="1"/>
          </p:cNvSpPr>
          <p:nvPr>
            <p:ph type="body" idx="1"/>
          </p:nvPr>
        </p:nvSpPr>
        <p:spPr/>
        <p:txBody>
          <a:bodyPr/>
          <a:lstStyle/>
          <a:p>
            <a:r>
              <a:rPr lang="en-US" i="1"/>
              <a:t>Teacher: Press play for video.</a:t>
            </a:r>
            <a:endParaRPr lang="en-US" i="1">
              <a:solidFill>
                <a:srgbClr val="444444"/>
              </a:solidFill>
            </a:endParaRPr>
          </a:p>
          <a:p>
            <a:endParaRPr lang="en-US">
              <a:solidFill>
                <a:srgbClr val="444444"/>
              </a:solidFill>
            </a:endParaRPr>
          </a:p>
          <a:p>
            <a:r>
              <a:rPr lang="en-US" u="sng"/>
              <a:t>Video transcript</a:t>
            </a:r>
            <a:r>
              <a:rPr lang="en-US"/>
              <a:t>:</a:t>
            </a:r>
          </a:p>
          <a:p>
            <a:endParaRPr lang="en-US">
              <a:latin typeface="Calibri"/>
              <a:ea typeface="Calibri"/>
              <a:cs typeface="Calibri"/>
            </a:endParaRPr>
          </a:p>
          <a:p>
            <a:r>
              <a:rPr lang="en-US">
                <a:latin typeface="Calibri"/>
                <a:ea typeface="Calibri"/>
                <a:cs typeface="Calibri"/>
              </a:rPr>
              <a:t>To mark a question for review, click on the flag in the top right corner of the screen. The flag will turn red and will be underlined to show that the question is flagged.</a:t>
            </a:r>
            <a:endParaRPr lang="en-US"/>
          </a:p>
          <a:p>
            <a:endParaRPr lang="en-US">
              <a:latin typeface="Calibri"/>
              <a:ea typeface="Calibri"/>
              <a:cs typeface="Calibri"/>
            </a:endParaRPr>
          </a:p>
          <a:p>
            <a:r>
              <a:rPr lang="en-US">
                <a:latin typeface="Calibri"/>
                <a:ea typeface="Calibri"/>
                <a:cs typeface="Calibri"/>
              </a:rPr>
              <a:t>To unflag the question, click on the flag again.</a:t>
            </a:r>
          </a:p>
          <a:p>
            <a:endParaRPr lang="en-US">
              <a:latin typeface="Calibri"/>
              <a:ea typeface="Calibri"/>
              <a:cs typeface="Calibri"/>
            </a:endParaRPr>
          </a:p>
          <a:p>
            <a:r>
              <a:rPr lang="en-US">
                <a:latin typeface="Calibri"/>
                <a:ea typeface="Calibri"/>
                <a:cs typeface="Calibri"/>
              </a:rPr>
              <a:t>On the test review screen, you will see a flag next to the questions you have marked to review. Click on the question to go back and review your answer.</a:t>
            </a:r>
          </a:p>
          <a:p>
            <a:endParaRPr lang="en-US">
              <a:latin typeface="Calibri"/>
              <a:ea typeface="Calibri"/>
              <a:cs typeface="Calibri"/>
            </a:endParaRPr>
          </a:p>
          <a:p>
            <a:r>
              <a:rPr lang="en-US">
                <a:latin typeface="Calibri"/>
                <a:ea typeface="Calibri"/>
                <a:cs typeface="Calibri"/>
              </a:rPr>
              <a:t>You can also go back into the test by clicking the “return to questions” button at the bottom of the screen. Once back in the test, you will see which questions are flagged by looking for the red flag in the top, right corner of the screen. </a:t>
            </a:r>
          </a:p>
          <a:p>
            <a:endParaRPr lang="en-US">
              <a:latin typeface="Calibri"/>
              <a:ea typeface="Calibri"/>
              <a:cs typeface="Calibri"/>
            </a:endParaRPr>
          </a:p>
          <a:p>
            <a:r>
              <a:rPr lang="en-US">
                <a:latin typeface="Calibri"/>
                <a:ea typeface="Calibri"/>
                <a:cs typeface="Calibri"/>
              </a:rPr>
              <a:t>Flags do not need to be removed before ending the test. </a:t>
            </a:r>
          </a:p>
        </p:txBody>
      </p:sp>
      <p:sp>
        <p:nvSpPr>
          <p:cNvPr id="4" name="Slide Number Placeholder 3">
            <a:extLst>
              <a:ext uri="{FF2B5EF4-FFF2-40B4-BE49-F238E27FC236}">
                <a16:creationId xmlns:a16="http://schemas.microsoft.com/office/drawing/2014/main" id="{DC3D6BB6-ECB3-01B0-1C53-727596F2C99A}"/>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1104938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SAY: The "references" tool allows you to access the rubric for your writing test</a:t>
            </a:r>
            <a:r>
              <a:rPr lang="en-US" sz="1200" b="1" dirty="0">
                <a:solidFill>
                  <a:srgbClr val="2F3D4C"/>
                </a:solidFill>
              </a:rPr>
              <a:t>. It can help you make sure you have addressed all the key points to get the best score that you can.</a:t>
            </a:r>
            <a:endParaRPr lang="en-US" b="1" dirty="0"/>
          </a:p>
          <a:p>
            <a:endParaRPr lang="en-US"/>
          </a:p>
          <a:p>
            <a:r>
              <a:rPr lang="en-US" b="0" i="1" dirty="0"/>
              <a:t>Teacher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a:ea typeface="Calibri"/>
                <a:cs typeface="Calibri"/>
              </a:rPr>
              <a:t>This is only for Text-Dependent Writing (TDW) on </a:t>
            </a:r>
            <a:r>
              <a:rPr lang="en-US" dirty="0"/>
              <a:t>SC READY 3-8 and English 2 EOC exams</a:t>
            </a:r>
            <a:r>
              <a:rPr lang="en-US" dirty="0">
                <a:latin typeface="Calibri"/>
                <a:ea typeface="Calibri"/>
                <a:cs typeface="Calibri"/>
              </a:rPr>
              <a:t>. It is not available for text-to-speech users, but it is offered in braille. </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4913577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B774B2-6FB2-597D-2793-5B4E559350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BF80D0-572D-B53E-CA7F-0876E586A4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FDFBAD-C441-2C62-BE64-D45A95787E2C}"/>
              </a:ext>
            </a:extLst>
          </p:cNvPr>
          <p:cNvSpPr>
            <a:spLocks noGrp="1"/>
          </p:cNvSpPr>
          <p:nvPr>
            <p:ph type="body" idx="1"/>
          </p:nvPr>
        </p:nvSpPr>
        <p:spPr/>
        <p:txBody>
          <a:bodyPr/>
          <a:lstStyle/>
          <a:p>
            <a:r>
              <a:rPr lang="en-US" i="1" dirty="0"/>
              <a:t>Teacher: Press play for video.</a:t>
            </a:r>
            <a:endParaRPr lang="en-US" b="0" i="1" dirty="0"/>
          </a:p>
          <a:p>
            <a:endParaRPr lang="en-US"/>
          </a:p>
          <a:p>
            <a:r>
              <a:rPr lang="en-US" b="0" u="sng" dirty="0"/>
              <a:t>Video Transcript</a:t>
            </a:r>
            <a:r>
              <a:rPr lang="en-US" b="0" dirty="0"/>
              <a:t>:</a:t>
            </a:r>
          </a:p>
          <a:p>
            <a:endParaRPr lang="en-US" b="0"/>
          </a:p>
          <a:p>
            <a:r>
              <a:rPr lang="en-US" b="0" dirty="0"/>
              <a:t>To use the </a:t>
            </a:r>
            <a:r>
              <a:rPr lang="en-US" dirty="0"/>
              <a:t>"</a:t>
            </a:r>
            <a:r>
              <a:rPr lang="en-US" b="0" dirty="0"/>
              <a:t>references</a:t>
            </a:r>
            <a:r>
              <a:rPr lang="en-US" dirty="0"/>
              <a:t>"</a:t>
            </a:r>
            <a:r>
              <a:rPr lang="en-US" b="0" dirty="0"/>
              <a:t> tool, select the </a:t>
            </a:r>
            <a:r>
              <a:rPr lang="en-US" dirty="0"/>
              <a:t>"</a:t>
            </a:r>
            <a:r>
              <a:rPr lang="en-US" b="0" dirty="0"/>
              <a:t>references</a:t>
            </a:r>
            <a:r>
              <a:rPr lang="en-US" dirty="0"/>
              <a:t>"</a:t>
            </a:r>
            <a:r>
              <a:rPr lang="en-US" b="0" dirty="0"/>
              <a:t> button. </a:t>
            </a:r>
          </a:p>
          <a:p>
            <a:endParaRPr lang="en-US" b="0"/>
          </a:p>
          <a:p>
            <a:r>
              <a:rPr lang="en-US" b="0" dirty="0"/>
              <a:t>If more than one reference is available, choose the reference you want. Select and drag the bar at the top of the window to move the reference to a different location on the screen if needed.</a:t>
            </a:r>
          </a:p>
          <a:p>
            <a:endParaRPr lang="en-US" b="0"/>
          </a:p>
          <a:p>
            <a:r>
              <a:rPr lang="en-US" b="0" dirty="0"/>
              <a:t>To close the reference, select the </a:t>
            </a:r>
            <a:r>
              <a:rPr lang="en-US" dirty="0"/>
              <a:t>"references"</a:t>
            </a:r>
            <a:r>
              <a:rPr lang="en-US" b="0" dirty="0"/>
              <a:t> button and then choose the type of reference again or select the </a:t>
            </a:r>
            <a:r>
              <a:rPr lang="en-US" dirty="0"/>
              <a:t>close</a:t>
            </a:r>
            <a:r>
              <a:rPr lang="en-US" b="0" dirty="0"/>
              <a:t> button – the </a:t>
            </a:r>
            <a:r>
              <a:rPr lang="en-US" dirty="0"/>
              <a:t>"</a:t>
            </a:r>
            <a:r>
              <a:rPr lang="en-US" b="0" dirty="0"/>
              <a:t>x</a:t>
            </a:r>
            <a:r>
              <a:rPr lang="en-US" dirty="0"/>
              <a:t>"</a:t>
            </a:r>
            <a:r>
              <a:rPr lang="en-US" b="0" dirty="0"/>
              <a:t> at the top of the box - to stop using the </a:t>
            </a:r>
            <a:r>
              <a:rPr lang="en-US" dirty="0"/>
              <a:t>"references"</a:t>
            </a:r>
            <a:r>
              <a:rPr lang="en-US" b="0" dirty="0"/>
              <a:t> tool. </a:t>
            </a:r>
          </a:p>
          <a:p>
            <a:endParaRPr lang="en-US"/>
          </a:p>
          <a:p>
            <a:r>
              <a:rPr lang="en-US" b="0" i="1" dirty="0"/>
              <a:t>Teacher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a:ea typeface="Calibri"/>
                <a:cs typeface="Calibri"/>
              </a:rPr>
              <a:t>This is only for Text-Dependent Writing (TDW) on </a:t>
            </a:r>
            <a:r>
              <a:rPr lang="en-US" dirty="0"/>
              <a:t>SC READY 3-8 and English 2 EOC exams</a:t>
            </a:r>
            <a:r>
              <a:rPr lang="en-US" dirty="0">
                <a:latin typeface="Calibri"/>
                <a:ea typeface="Calibri"/>
                <a:cs typeface="Calibri"/>
              </a:rPr>
              <a:t>. It is not available for text-to-speech users, but it is offered in braille. </a:t>
            </a:r>
            <a:endParaRPr lang="en-US" dirty="0"/>
          </a:p>
        </p:txBody>
      </p:sp>
      <p:sp>
        <p:nvSpPr>
          <p:cNvPr id="4" name="Slide Number Placeholder 3">
            <a:extLst>
              <a:ext uri="{FF2B5EF4-FFF2-40B4-BE49-F238E27FC236}">
                <a16:creationId xmlns:a16="http://schemas.microsoft.com/office/drawing/2014/main" id="{9ACF9233-7E58-8E07-257A-015763E6BE80}"/>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10065309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48D57-D3F2-E000-BDC8-59CF3120F0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B26AA9-CDFF-7ECA-E2D4-6647922CD1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767730-29DD-96C5-7018-7C61683B6892}"/>
              </a:ext>
            </a:extLst>
          </p:cNvPr>
          <p:cNvSpPr>
            <a:spLocks noGrp="1"/>
          </p:cNvSpPr>
          <p:nvPr>
            <p:ph type="body" idx="1"/>
          </p:nvPr>
        </p:nvSpPr>
        <p:spPr/>
        <p:txBody>
          <a:bodyPr/>
          <a:lstStyle/>
          <a:p>
            <a:r>
              <a:rPr lang="en-US" b="1" dirty="0">
                <a:solidFill>
                  <a:srgbClr val="000000"/>
                </a:solidFill>
              </a:rPr>
              <a:t>SAY: </a:t>
            </a:r>
          </a:p>
          <a:p>
            <a:r>
              <a:rPr lang="en-US" b="1" dirty="0">
                <a:solidFill>
                  <a:srgbClr val="000000"/>
                </a:solidFill>
              </a:rPr>
              <a:t>Use the "calculator" to solve equations.</a:t>
            </a:r>
          </a:p>
          <a:p>
            <a:r>
              <a:rPr lang="en-US" b="1" dirty="0">
                <a:solidFill>
                  <a:srgbClr val="2F3D4C"/>
                </a:solidFill>
              </a:rPr>
              <a:t>Use the "scientific calculator" to solve more complex equations.</a:t>
            </a:r>
          </a:p>
          <a:p>
            <a:endParaRPr lang="en-US">
              <a:solidFill>
                <a:srgbClr val="2F3D4C"/>
              </a:solidFill>
            </a:endParaRPr>
          </a:p>
          <a:p>
            <a:r>
              <a:rPr lang="en-US" b="0" i="1" dirty="0">
                <a:solidFill>
                  <a:srgbClr val="2F3D4C"/>
                </a:solidFill>
              </a:rPr>
              <a:t>Teacher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2F3D4C"/>
                </a:solidFill>
              </a:rPr>
              <a:t>The basic calculator is available on Math (6th-8th) and Science (6th).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2F3D4C"/>
                </a:solidFill>
              </a:rPr>
              <a:t>The scientific </a:t>
            </a:r>
            <a:r>
              <a:rPr lang="en-US" dirty="0">
                <a:solidFill>
                  <a:srgbClr val="2F3D4C"/>
                </a:solidFill>
              </a:rPr>
              <a:t>calculator</a:t>
            </a:r>
            <a:r>
              <a:rPr lang="en-US" b="0" dirty="0">
                <a:solidFill>
                  <a:srgbClr val="2F3D4C"/>
                </a:solidFill>
              </a:rPr>
              <a:t> is available on Math (6th-8th), Science (6th), Algebra EOC, and Biology EOC.</a:t>
            </a:r>
            <a:endParaRPr lang="en-US" b="0" dirty="0"/>
          </a:p>
          <a:p>
            <a:endParaRPr lang="en-US"/>
          </a:p>
        </p:txBody>
      </p:sp>
      <p:sp>
        <p:nvSpPr>
          <p:cNvPr id="4" name="Slide Number Placeholder 3">
            <a:extLst>
              <a:ext uri="{FF2B5EF4-FFF2-40B4-BE49-F238E27FC236}">
                <a16:creationId xmlns:a16="http://schemas.microsoft.com/office/drawing/2014/main" id="{4A629E6B-C309-BC3A-7172-E61D3925EF6A}"/>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2549117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55551-AA38-D4AA-A1A5-6ABF096FC9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926645-A5FF-766A-5B22-1DBFDEB7E4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2C2EE6-AFA8-37EA-64A8-BF4E77BEA43C}"/>
              </a:ext>
            </a:extLst>
          </p:cNvPr>
          <p:cNvSpPr>
            <a:spLocks noGrp="1"/>
          </p:cNvSpPr>
          <p:nvPr>
            <p:ph type="body" idx="1"/>
          </p:nvPr>
        </p:nvSpPr>
        <p:spPr/>
        <p:txBody>
          <a:bodyPr/>
          <a:lstStyle/>
          <a:p>
            <a:r>
              <a:rPr lang="en-US" b="1" dirty="0">
                <a:solidFill>
                  <a:srgbClr val="2F3D4C"/>
                </a:solidFill>
              </a:rPr>
              <a:t>SAY: Use the "graphing" tool to perform calculations and produce graphs.</a:t>
            </a:r>
          </a:p>
          <a:p>
            <a:endParaRPr lang="en-US" b="1">
              <a:solidFill>
                <a:srgbClr val="2F3D4C"/>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t>Teacher Note:</a:t>
            </a:r>
            <a:endParaRPr lang="en-US" b="1" dirty="0">
              <a:solidFill>
                <a:srgbClr val="2F3D4C"/>
              </a:solidFill>
            </a:endParaRPr>
          </a:p>
          <a:p>
            <a:r>
              <a:rPr lang="en-US" dirty="0"/>
              <a:t>Graphing is available for Math (7th-8th), Algebra EOC, and Biology EOC exams.</a:t>
            </a:r>
            <a:endParaRPr lang="en-US" b="1" dirty="0"/>
          </a:p>
        </p:txBody>
      </p:sp>
      <p:sp>
        <p:nvSpPr>
          <p:cNvPr id="4" name="Slide Number Placeholder 3">
            <a:extLst>
              <a:ext uri="{FF2B5EF4-FFF2-40B4-BE49-F238E27FC236}">
                <a16:creationId xmlns:a16="http://schemas.microsoft.com/office/drawing/2014/main" id="{E9EA59E6-D627-D857-37F7-BC1C8F435173}"/>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934651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Teachers – from here on, a script will be provided in the notes. </a:t>
            </a:r>
            <a:r>
              <a:rPr lang="en-US" sz="1200" i="1" dirty="0">
                <a:solidFill>
                  <a:srgbClr val="FF0000"/>
                </a:solidFill>
                <a:highlight>
                  <a:srgbClr val="FFFF00"/>
                </a:highlight>
                <a:latin typeface="Aptos"/>
              </a:rPr>
              <a:t>A print version of the script is provided with this resource. </a:t>
            </a:r>
          </a:p>
          <a:p>
            <a:endParaRPr lang="en-US" sz="1200" i="1" dirty="0">
              <a:solidFill>
                <a:srgbClr val="FF0000"/>
              </a:solidFill>
              <a:highlight>
                <a:srgbClr val="FFFF00"/>
              </a:highlight>
              <a:latin typeface="Aptos" panose="020B0004020202020204" pitchFamily="34" charset="0"/>
            </a:endParaRPr>
          </a:p>
          <a:p>
            <a:r>
              <a:rPr lang="en-US" b="1" dirty="0">
                <a:highlight>
                  <a:srgbClr val="FFFF00"/>
                </a:highlight>
              </a:rPr>
              <a:t>Read aloud what is printed in bold type following the word “SAY”. </a:t>
            </a:r>
            <a:r>
              <a:rPr lang="en-US" dirty="0">
                <a:highlight>
                  <a:srgbClr val="FFFF00"/>
                </a:highlight>
              </a:rPr>
              <a:t>Do not read aloud text that is printed in plain type. You may repeat directions, as needed. As this is training and practice, you may provide additional explanation and instruction, as needed.</a:t>
            </a:r>
            <a:endParaRPr lang="en-US" sz="1200" i="1" dirty="0">
              <a:solidFill>
                <a:srgbClr val="FF0000"/>
              </a:solidFill>
              <a:highlight>
                <a:srgbClr val="FFFF00"/>
              </a:highlight>
              <a:latin typeface="Aptos" panose="020B0004020202020204" pitchFamily="34" charset="0"/>
            </a:endParaRPr>
          </a:p>
          <a:p>
            <a:endParaRPr lang="en-US" dirty="0"/>
          </a:p>
          <a:p>
            <a:r>
              <a:rPr lang="en-US" b="1" dirty="0"/>
              <a:t>SAY: This lesson will help you better understand what tools are available for you when you take SC READY later this year. I will tell you about each of the </a:t>
            </a:r>
            <a:r>
              <a:rPr lang="en-US" sz="1200" b="1" dirty="0"/>
              <a:t>tools, show you how to use </a:t>
            </a:r>
            <a:r>
              <a:rPr lang="en-US" b="1" dirty="0"/>
              <a:t>them</a:t>
            </a:r>
            <a:r>
              <a:rPr lang="en-US" sz="1200" b="1" dirty="0"/>
              <a:t>, and then we’ll practice using the tools. I will show you how to use the tools on the test and we will also practice using the test-taking strategies outside the test, so you will be able to use them in your classwork and homework, as well.</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30415654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a:solidFill>
                  <a:schemeClr val="tx1"/>
                </a:solidFill>
                <a:effectLst/>
              </a:rPr>
              <a:t>SAY: The </a:t>
            </a:r>
            <a:r>
              <a:rPr lang="en-US" b="1" dirty="0"/>
              <a:t>“</a:t>
            </a:r>
            <a:r>
              <a:rPr lang="en-US" b="1" kern="1200" dirty="0">
                <a:solidFill>
                  <a:schemeClr val="tx1"/>
                </a:solidFill>
                <a:effectLst/>
              </a:rPr>
              <a:t>help</a:t>
            </a:r>
            <a:r>
              <a:rPr lang="en-US" b="1" dirty="0"/>
              <a:t>” </a:t>
            </a:r>
            <a:r>
              <a:rPr lang="en-US" b="1" kern="1200" dirty="0">
                <a:solidFill>
                  <a:schemeClr val="tx1"/>
                </a:solidFill>
                <a:effectLst/>
              </a:rPr>
              <a:t>button can provide you with more information about how </a:t>
            </a:r>
            <a:r>
              <a:rPr lang="en-US" b="1" dirty="0"/>
              <a:t>to use online tools during</a:t>
            </a:r>
            <a:r>
              <a:rPr lang="en-US" b="1" kern="1200" dirty="0">
                <a:solidFill>
                  <a:schemeClr val="tx1"/>
                </a:solidFill>
                <a:effectLst/>
              </a:rPr>
              <a:t> the test.</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2205509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C732E-F44E-8697-D0E2-E4D837BD20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BBCAD3-B64D-A704-27FE-C52D1F59B9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8EE8-4E93-185B-EE19-9D01307D1D6B}"/>
              </a:ext>
            </a:extLst>
          </p:cNvPr>
          <p:cNvSpPr>
            <a:spLocks noGrp="1"/>
          </p:cNvSpPr>
          <p:nvPr>
            <p:ph type="body" idx="1"/>
          </p:nvPr>
        </p:nvSpPr>
        <p:spPr/>
        <p:txBody>
          <a:bodyPr/>
          <a:lstStyle/>
          <a:p>
            <a:r>
              <a:rPr lang="en-US" i="1" dirty="0"/>
              <a:t>Teacher: Press play for video.</a:t>
            </a:r>
            <a:endParaRPr lang="en-US" i="1">
              <a:solidFill>
                <a:srgbClr val="444444"/>
              </a:solidFill>
            </a:endParaRPr>
          </a:p>
          <a:p>
            <a:endParaRPr lang="en-US">
              <a:solidFill>
                <a:srgbClr val="444444"/>
              </a:solidFill>
            </a:endParaRPr>
          </a:p>
          <a:p>
            <a:r>
              <a:rPr lang="en-US" u="sng" dirty="0"/>
              <a:t>Video transcript</a:t>
            </a:r>
            <a:r>
              <a:rPr lang="en-US" dirty="0"/>
              <a:t>:</a:t>
            </a:r>
            <a:endParaRPr lang="en-US">
              <a:solidFill>
                <a:srgbClr val="444444"/>
              </a:solidFill>
            </a:endParaRPr>
          </a:p>
          <a:p>
            <a:endParaRPr lang="en-US"/>
          </a:p>
          <a:p>
            <a:r>
              <a:rPr lang="en-US" dirty="0"/>
              <a:t>"Help" is available to you during your test. It has information to assist you with how things work. To use "help", select the "help" button in the upper-right corner of the screen and then choose "help" from the menu.</a:t>
            </a:r>
            <a:endParaRPr lang="en-US">
              <a:solidFill>
                <a:srgbClr val="444444"/>
              </a:solidFill>
            </a:endParaRPr>
          </a:p>
          <a:p>
            <a:endParaRPr lang="en-US">
              <a:solidFill>
                <a:srgbClr val="444444"/>
              </a:solidFill>
            </a:endParaRPr>
          </a:p>
          <a:p>
            <a:r>
              <a:rPr lang="en-US" dirty="0"/>
              <a:t>Across the top of the "help" window, there are tabs for different areas within "help". Once a tab is chosen, the left pane will list the topics available for that area. Once a topic is chosen, the content for that topic will be shown in the right pane of the "help" window. </a:t>
            </a:r>
            <a:endParaRPr lang="en-US">
              <a:solidFill>
                <a:srgbClr val="444444"/>
              </a:solidFill>
            </a:endParaRPr>
          </a:p>
          <a:p>
            <a:endParaRPr lang="en-US">
              <a:solidFill>
                <a:srgbClr val="444444"/>
              </a:solidFill>
            </a:endParaRPr>
          </a:p>
          <a:p>
            <a:r>
              <a:rPr lang="en-US" dirty="0"/>
              <a:t>You can also access the "help" library for some of the question types and tools by choosing the question mark icon in the upper-right corner of the screen. You can click the question mark icon that appears in the upper-right corner of the question type or tool. When you choose this icon, the "help" information for that question type or tool will be shown.</a:t>
            </a:r>
            <a:endParaRPr lang="en-US">
              <a:solidFill>
                <a:srgbClr val="444444"/>
              </a:solidFill>
            </a:endParaRPr>
          </a:p>
          <a:p>
            <a:endParaRPr lang="en-US">
              <a:solidFill>
                <a:srgbClr val="444444"/>
              </a:solidFill>
            </a:endParaRPr>
          </a:p>
          <a:p>
            <a:r>
              <a:rPr lang="en-US" dirty="0"/>
              <a:t>To close "help", select the "close" button in the upper-right corner of the "help" window.</a:t>
            </a:r>
          </a:p>
        </p:txBody>
      </p:sp>
      <p:sp>
        <p:nvSpPr>
          <p:cNvPr id="4" name="Slide Number Placeholder 3">
            <a:extLst>
              <a:ext uri="{FF2B5EF4-FFF2-40B4-BE49-F238E27FC236}">
                <a16:creationId xmlns:a16="http://schemas.microsoft.com/office/drawing/2014/main" id="{077474EC-505C-9824-0789-F5F6DF42F119}"/>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31138580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Calibri"/>
                <a:ea typeface="Calibri"/>
                <a:cs typeface="Calibri"/>
              </a:rPr>
              <a:t>Teacher Notes: </a:t>
            </a:r>
          </a:p>
          <a:p>
            <a:endParaRPr lang="en-US" b="0" i="1" dirty="0">
              <a:latin typeface="Calibri"/>
              <a:ea typeface="Calibri"/>
              <a:cs typeface="Calibri"/>
            </a:endParaRPr>
          </a:p>
          <a:p>
            <a:r>
              <a:rPr lang="en-US" b="0" i="1" dirty="0">
                <a:latin typeface="Calibri"/>
                <a:ea typeface="Calibri"/>
                <a:cs typeface="Calibri"/>
              </a:rPr>
              <a:t>This slide includes tips for students who will be taking the test only using the keyboard and not a mouse/trackpad. </a:t>
            </a:r>
            <a:endParaRPr lang="en-US" b="0" i="1" dirty="0"/>
          </a:p>
          <a:p>
            <a:endParaRPr lang="en-US" dirty="0">
              <a:latin typeface="Calibri"/>
              <a:ea typeface="Calibri"/>
              <a:cs typeface="Calibri"/>
            </a:endParaRPr>
          </a:p>
          <a:p>
            <a:r>
              <a:rPr lang="en-US" i="1" dirty="0">
                <a:latin typeface="Calibri"/>
                <a:ea typeface="Calibri"/>
                <a:cs typeface="Calibri"/>
              </a:rPr>
              <a:t>Hide this slide if it is not relevant to your students.</a:t>
            </a:r>
          </a:p>
          <a:p>
            <a:endParaRPr lang="en-US" i="1" dirty="0">
              <a:latin typeface="Calibri"/>
              <a:ea typeface="Calibri"/>
              <a:cs typeface="Calibri"/>
            </a:endParaRPr>
          </a:p>
          <a:p>
            <a:r>
              <a:rPr lang="en-US" i="1" dirty="0"/>
              <a:t>If you have students who will access this test using only the keyboard, please share this information with the student and instructional planning teams, as appropriate.</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7288911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t>SAY:</a:t>
            </a:r>
          </a:p>
          <a:p>
            <a:pPr marL="171450" indent="-171450">
              <a:buFont typeface="Arial" panose="020B0604020202020204" pitchFamily="34" charset="0"/>
              <a:buChar char="•"/>
            </a:pPr>
            <a:r>
              <a:rPr lang="en-US" sz="1200" b="1" kern="1200" dirty="0">
                <a:solidFill>
                  <a:schemeClr val="tx1"/>
                </a:solidFill>
                <a:latin typeface="+mn-lt"/>
                <a:ea typeface="+mn-ea"/>
                <a:cs typeface="+mn-cs"/>
              </a:rPr>
              <a:t>Online testing tools can help you work through questions to find the best answer.</a:t>
            </a:r>
          </a:p>
          <a:p>
            <a:pPr marL="171450" indent="-171450">
              <a:buFont typeface="Arial" panose="020B0604020202020204" pitchFamily="34" charset="0"/>
              <a:buChar char="•"/>
            </a:pPr>
            <a:r>
              <a:rPr lang="en-US" b="1" dirty="0"/>
              <a:t>You are not required to use the tools, but they are good test-taking strategies.</a:t>
            </a:r>
          </a:p>
          <a:p>
            <a:pPr marL="171450" indent="-171450">
              <a:buFont typeface="Arial" panose="020B0604020202020204" pitchFamily="34" charset="0"/>
              <a:buChar char="•"/>
            </a:pPr>
            <a:r>
              <a:rPr lang="en-US" b="1" dirty="0"/>
              <a:t>You do not have to close the tools to move forward in the test.</a:t>
            </a:r>
          </a:p>
          <a:p>
            <a:pPr marL="171450" indent="-171450">
              <a:buFont typeface="Arial" panose="020B0604020202020204" pitchFamily="34" charset="0"/>
              <a:buChar char="•"/>
            </a:pPr>
            <a:r>
              <a:rPr lang="en-US" b="1" dirty="0"/>
              <a:t>If you need more help learning how to use a specific tool, be sure to ask me.</a:t>
            </a: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2468599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After completing this online training, have your students practice using the online tools using practice tests available on the SCDE Assessment webpage. </a:t>
            </a:r>
          </a:p>
          <a:p>
            <a:endParaRPr lang="en-US" dirty="0"/>
          </a:p>
          <a:p>
            <a:pPr marL="228600" indent="-228600">
              <a:buFont typeface="+mj-lt"/>
              <a:buAutoNum type="arabicPeriod"/>
            </a:pPr>
            <a:r>
              <a:rPr lang="en-US" dirty="0"/>
              <a:t>Share this link with your students: </a:t>
            </a:r>
            <a:r>
              <a:rPr lang="en-US" dirty="0">
                <a:hlinkClick r:id="rId3"/>
              </a:rPr>
              <a:t>https://portal.te.drcedirect.com/SC</a:t>
            </a:r>
            <a:r>
              <a:rPr lang="en-US" dirty="0"/>
              <a:t> </a:t>
            </a:r>
          </a:p>
          <a:p>
            <a:pPr marL="228600" indent="-228600">
              <a:buFont typeface="+mj-lt"/>
              <a:buAutoNum type="arabicPeriod"/>
            </a:pPr>
            <a:r>
              <a:rPr lang="en-US" dirty="0"/>
              <a:t>Have students select the appropriate assessment.</a:t>
            </a:r>
          </a:p>
          <a:p>
            <a:pPr marL="228600" indent="-228600">
              <a:buFont typeface="+mj-lt"/>
              <a:buAutoNum type="arabicPeriod"/>
            </a:pPr>
            <a:r>
              <a:rPr lang="en-US" dirty="0"/>
              <a:t>Have students select “Online Tools Training”.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Have students select the appropriate subject to practice.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Have students select the appropriate assessment type (Standard, TTS, or VSL).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Have students select their grade level.</a:t>
            </a:r>
          </a:p>
          <a:p>
            <a:pPr marL="228600" indent="-228600">
              <a:buFont typeface="+mj-lt"/>
              <a:buAutoNum type="arabicPeriod"/>
            </a:pPr>
            <a:r>
              <a:rPr lang="en-US" dirty="0"/>
              <a:t>The practice session begins with several introductory pages that mirror the beginning of SC READY/EOCEP. Talk your students through this section. This is another opportunity to review which tools are available during the test.</a:t>
            </a:r>
          </a:p>
          <a:p>
            <a:pPr marL="228600" indent="-228600">
              <a:buFont typeface="+mj-lt"/>
              <a:buAutoNum type="arabicPeriod"/>
            </a:pPr>
            <a:endParaRPr lang="en-US" dirty="0"/>
          </a:p>
          <a:p>
            <a:r>
              <a:rPr lang="en-US" dirty="0"/>
              <a:t> </a:t>
            </a:r>
          </a:p>
        </p:txBody>
      </p:sp>
      <p:sp>
        <p:nvSpPr>
          <p:cNvPr id="4" name="Slide Number Placeholder 3"/>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27796840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Thank you!</a:t>
            </a:r>
          </a:p>
          <a:p>
            <a:endParaRPr lang="en-US"/>
          </a:p>
          <a:p>
            <a:r>
              <a:rPr lang="en-US"/>
              <a:t>If you have any questions about SC READY or EOCEP, please visit </a:t>
            </a:r>
            <a:r>
              <a:rPr lang="en-US">
                <a:hlinkClick r:id="rId3"/>
              </a:rPr>
              <a:t>https://ed.sc.gov/tests/assessment-information/</a:t>
            </a:r>
            <a:r>
              <a:rPr lang="en-US"/>
              <a:t> or reach out to your District Testing Coordinator.</a:t>
            </a:r>
          </a:p>
        </p:txBody>
      </p:sp>
      <p:sp>
        <p:nvSpPr>
          <p:cNvPr id="4" name="Slide Number Placeholder 3"/>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defRPr/>
            </a:pPr>
            <a:r>
              <a:rPr lang="en-US" b="1" dirty="0">
                <a:solidFill>
                  <a:srgbClr val="000000"/>
                </a:solidFill>
                <a:latin typeface="Aptos"/>
              </a:rPr>
              <a:t>SAY:</a:t>
            </a:r>
            <a:r>
              <a:rPr lang="en-US" b="1" dirty="0">
                <a:latin typeface="Aptos"/>
              </a:rPr>
              <a:t> There</a:t>
            </a:r>
            <a:r>
              <a:rPr kumimoji="0" lang="en-US" sz="1200" b="1" i="0" u="none" strike="noStrike" kern="1200" cap="none" spc="0" normalizeH="0" baseline="0" noProof="0" dirty="0">
                <a:ln>
                  <a:noFill/>
                </a:ln>
                <a:effectLst/>
                <a:uLnTx/>
                <a:uFillTx/>
                <a:latin typeface="Aptos"/>
              </a:rPr>
              <a:t> are several tools available to you when you take SC READY. This </a:t>
            </a:r>
            <a:r>
              <a:rPr lang="en-US" b="1" dirty="0">
                <a:latin typeface="Aptos"/>
              </a:rPr>
              <a:t>lesson</a:t>
            </a:r>
            <a:r>
              <a:rPr kumimoji="0" lang="en-US" sz="1200" b="1" i="0" u="none" strike="noStrike" kern="1200" cap="none" spc="0" normalizeH="0" baseline="0" noProof="0" dirty="0">
                <a:ln>
                  <a:noFill/>
                </a:ln>
                <a:effectLst/>
                <a:uLnTx/>
                <a:uFillTx/>
                <a:latin typeface="Aptos"/>
              </a:rPr>
              <a:t> </a:t>
            </a:r>
            <a:r>
              <a:rPr lang="en-US" b="1" dirty="0">
                <a:latin typeface="Aptos"/>
              </a:rPr>
              <a:t>will</a:t>
            </a:r>
            <a:r>
              <a:rPr kumimoji="0" lang="en-US" sz="1200" b="1" i="0" u="none" strike="noStrike" kern="1200" cap="none" spc="0" normalizeH="0" baseline="0" noProof="0" dirty="0">
                <a:ln>
                  <a:noFill/>
                </a:ln>
                <a:effectLst/>
                <a:uLnTx/>
                <a:uFillTx/>
                <a:latin typeface="Aptos"/>
              </a:rPr>
              <a:t> show you how those tools work so you will be able to use them. While you may be familiar with some of the tools, such as the </a:t>
            </a:r>
            <a:r>
              <a:rPr lang="en-US" b="1" dirty="0">
                <a:latin typeface="Aptos"/>
              </a:rPr>
              <a:t>"</a:t>
            </a:r>
            <a:r>
              <a:rPr kumimoji="0" lang="en-US" sz="1200" b="1" i="0" u="none" strike="noStrike" kern="1200" cap="none" spc="0" normalizeH="0" baseline="0" noProof="0" dirty="0">
                <a:ln>
                  <a:noFill/>
                </a:ln>
                <a:effectLst/>
                <a:uLnTx/>
                <a:uFillTx/>
                <a:latin typeface="Aptos"/>
              </a:rPr>
              <a:t>pointer</a:t>
            </a:r>
            <a:r>
              <a:rPr lang="en-US" b="1" dirty="0">
                <a:latin typeface="Aptos"/>
              </a:rPr>
              <a:t>"</a:t>
            </a:r>
            <a:r>
              <a:rPr kumimoji="0" lang="en-US" sz="1200" b="1" i="0" u="none" strike="noStrike" kern="1200" cap="none" spc="0" normalizeH="0" baseline="0" noProof="0" dirty="0">
                <a:ln>
                  <a:noFill/>
                </a:ln>
                <a:effectLst/>
                <a:uLnTx/>
                <a:uFillTx/>
                <a:latin typeface="Aptos"/>
              </a:rPr>
              <a:t> or the </a:t>
            </a:r>
            <a:r>
              <a:rPr lang="en-US" b="1" dirty="0">
                <a:latin typeface="Aptos"/>
              </a:rPr>
              <a:t>"</a:t>
            </a:r>
            <a:r>
              <a:rPr kumimoji="0" lang="en-US" sz="1200" b="1" i="0" u="none" strike="noStrike" kern="1200" cap="none" spc="0" normalizeH="0" baseline="0" noProof="0" dirty="0">
                <a:ln>
                  <a:noFill/>
                </a:ln>
                <a:effectLst/>
                <a:uLnTx/>
                <a:uFillTx/>
                <a:latin typeface="Aptos"/>
              </a:rPr>
              <a:t>calculator</a:t>
            </a:r>
            <a:r>
              <a:rPr lang="en-US" b="1" dirty="0">
                <a:latin typeface="Aptos"/>
              </a:rPr>
              <a:t>",</a:t>
            </a:r>
            <a:r>
              <a:rPr kumimoji="0" lang="en-US" sz="1200" b="1" i="0" u="none" strike="noStrike" kern="1200" cap="none" spc="0" normalizeH="0" baseline="0" noProof="0" dirty="0">
                <a:ln>
                  <a:noFill/>
                </a:ln>
                <a:effectLst/>
                <a:uLnTx/>
                <a:uFillTx/>
                <a:latin typeface="Aptos"/>
              </a:rPr>
              <a:t> other tools may be new to you. These are tools that you may find available on other digital activities you do in class​. </a:t>
            </a:r>
            <a:r>
              <a:rPr lang="en-US" b="1" dirty="0">
                <a:latin typeface="Aptos"/>
              </a:rPr>
              <a:t>You do not have to use </a:t>
            </a:r>
            <a:r>
              <a:rPr kumimoji="0" lang="en-US" sz="1200" b="1" i="0" u="none" strike="noStrike" kern="1200" cap="none" spc="0" normalizeH="0" baseline="0" noProof="0" dirty="0">
                <a:ln>
                  <a:noFill/>
                </a:ln>
                <a:effectLst/>
                <a:uLnTx/>
                <a:uFillTx/>
                <a:latin typeface="Aptos"/>
              </a:rPr>
              <a:t>these tools, but they are there to help you.</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2451794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a:ea typeface="Calibri"/>
                <a:cs typeface="Calibri"/>
              </a:rPr>
              <a:t>SAY: Let’s start with the "pointer". The "pointer" is an arrow that shows you where you are on the screen. You can move the "pointer" with your mouse or touchpad. You can use it to select actions, such as opening or closing tools, or to choose an answer. To make a selection, click the mouse or press the "Enter" key.</a:t>
            </a: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2537649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SAY:</a:t>
            </a:r>
            <a:r>
              <a:rPr lang="en-US" dirty="0"/>
              <a:t> </a:t>
            </a:r>
            <a:r>
              <a:rPr lang="en-US" b="1" dirty="0"/>
              <a:t>The</a:t>
            </a:r>
            <a:r>
              <a:rPr lang="en-US" sz="1200" b="1" dirty="0"/>
              <a:t> next tool we’ll discuss is the </a:t>
            </a:r>
            <a:r>
              <a:rPr lang="en-US" b="1" dirty="0"/>
              <a:t>"</a:t>
            </a:r>
            <a:r>
              <a:rPr lang="en-US" sz="1200" b="1" dirty="0"/>
              <a:t>cross-off</a:t>
            </a:r>
            <a:r>
              <a:rPr lang="en-US" b="1" dirty="0"/>
              <a:t>"</a:t>
            </a:r>
            <a:r>
              <a:rPr lang="en-US" sz="1200" b="1" dirty="0"/>
              <a:t> tool. Use the </a:t>
            </a:r>
            <a:r>
              <a:rPr lang="en-US" b="1" dirty="0"/>
              <a:t>"</a:t>
            </a:r>
            <a:r>
              <a:rPr lang="en-US" sz="1200" b="1" dirty="0"/>
              <a:t>cross-off</a:t>
            </a:r>
            <a:r>
              <a:rPr lang="en-US" b="1" dirty="0"/>
              <a:t>"</a:t>
            </a:r>
            <a:r>
              <a:rPr lang="en-US" sz="1200" b="1" dirty="0"/>
              <a:t> tool to mark off answer choices that you have ruled out.</a:t>
            </a:r>
            <a:endParaRPr lang="en-US" b="1" dirty="0"/>
          </a:p>
          <a:p>
            <a:endParaRPr lang="en-US" b="1" dirty="0"/>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3693890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24E95-CBD4-8690-D4A6-04F81174DE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FF5500-CD99-7235-82CD-82B4CB3C4A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6B63D6-A614-22FB-AE17-0549F84AB72F}"/>
              </a:ext>
            </a:extLst>
          </p:cNvPr>
          <p:cNvSpPr>
            <a:spLocks noGrp="1"/>
          </p:cNvSpPr>
          <p:nvPr>
            <p:ph type="body" idx="1"/>
          </p:nvPr>
        </p:nvSpPr>
        <p:spPr/>
        <p:txBody>
          <a:bodyPr/>
          <a:lstStyle/>
          <a:p>
            <a:r>
              <a:rPr lang="en-US" i="1"/>
              <a:t>Teacher: Press play for video.</a:t>
            </a:r>
          </a:p>
          <a:p>
            <a:endParaRPr lang="en-US"/>
          </a:p>
          <a:p>
            <a:r>
              <a:rPr lang="en-US" u="sng"/>
              <a:t>Video transcript</a:t>
            </a:r>
            <a:r>
              <a:rPr lang="en-US"/>
              <a:t>:</a:t>
            </a:r>
          </a:p>
          <a:p>
            <a:endParaRPr lang="en-US"/>
          </a:p>
          <a:p>
            <a:r>
              <a:rPr lang="en-US"/>
              <a:t>To use the "cross-off" tool, select the "cross-off" button. The "cross-off" tool appears as a finger pointer on your screen. Left click on your mouse to place an "X" on the answer choice you believe is not correct. If you want to remove the "X", simply click on the answer again and it will disappear. You do not need to remove the "X" to move forward in the test.</a:t>
            </a:r>
          </a:p>
          <a:p>
            <a:endParaRPr lang="en-US"/>
          </a:p>
          <a:p>
            <a:r>
              <a:rPr lang="en-US"/>
              <a:t>To stop using the "cross-off" tool, click the "cross-off" button again or click on the "pointer" button. </a:t>
            </a:r>
          </a:p>
        </p:txBody>
      </p:sp>
      <p:sp>
        <p:nvSpPr>
          <p:cNvPr id="4" name="Slide Number Placeholder 3">
            <a:extLst>
              <a:ext uri="{FF2B5EF4-FFF2-40B4-BE49-F238E27FC236}">
                <a16:creationId xmlns:a16="http://schemas.microsoft.com/office/drawing/2014/main" id="{6771709A-F5C6-83FF-6706-DE619BF4624F}"/>
              </a:ext>
            </a:extLst>
          </p:cNvPr>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271198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Calibri"/>
                <a:cs typeface="Calibri"/>
              </a:rPr>
              <a:t>Teacher:</a:t>
            </a:r>
          </a:p>
          <a:p>
            <a:pPr marL="228600" indent="-228600">
              <a:buAutoNum type="arabicPeriod"/>
            </a:pPr>
            <a:r>
              <a:rPr lang="en-US" dirty="0"/>
              <a:t>Provide students with copies of previously selected sample multiple-choice test items</a:t>
            </a:r>
            <a:r>
              <a:rPr lang="en-US" u="none" kern="1200" dirty="0">
                <a:solidFill>
                  <a:schemeClr val="tx1"/>
                </a:solidFill>
                <a:effectLst/>
              </a:rPr>
              <a:t>.</a:t>
            </a:r>
          </a:p>
          <a:p>
            <a:pPr marL="228600" indent="-228600">
              <a:buFont typeface="+mj-lt"/>
              <a:buAutoNum type="arabicPeriod"/>
            </a:pPr>
            <a:r>
              <a:rPr lang="en-US" dirty="0"/>
              <a:t>Ensure that</a:t>
            </a:r>
            <a:r>
              <a:rPr lang="en-US" sz="1200" u="none" kern="1200" dirty="0">
                <a:solidFill>
                  <a:schemeClr val="tx1"/>
                </a:solidFill>
                <a:effectLst/>
                <a:latin typeface="+mn-lt"/>
                <a:ea typeface="+mn-ea"/>
                <a:cs typeface="+mn-cs"/>
              </a:rPr>
              <a:t> students have writing utensils to cross off </a:t>
            </a:r>
            <a:r>
              <a:rPr lang="en-US" dirty="0"/>
              <a:t>incorrect answer choices.</a:t>
            </a:r>
            <a:endParaRPr lang="en-US" sz="1200" u="none" kern="1200" dirty="0">
              <a:solidFill>
                <a:schemeClr val="tx1"/>
              </a:solidFill>
              <a:effectLst/>
              <a:latin typeface="+mn-lt"/>
            </a:endParaRPr>
          </a:p>
          <a:p>
            <a:pPr marL="228600" indent="-228600">
              <a:buFont typeface="+mj-lt"/>
              <a:buAutoNum type="arabicPeriod"/>
            </a:pPr>
            <a:r>
              <a:rPr lang="en-US" dirty="0"/>
              <a:t>Read</a:t>
            </a:r>
            <a:r>
              <a:rPr lang="en-US" sz="1200" u="none" kern="1200" dirty="0">
                <a:solidFill>
                  <a:schemeClr val="tx1"/>
                </a:solidFill>
                <a:effectLst/>
                <a:latin typeface="+mn-lt"/>
                <a:ea typeface="+mn-ea"/>
                <a:cs typeface="+mn-cs"/>
              </a:rPr>
              <a:t> the question aloud and </a:t>
            </a:r>
            <a:r>
              <a:rPr lang="en-US" dirty="0"/>
              <a:t>model</a:t>
            </a:r>
            <a:r>
              <a:rPr lang="en-US" sz="1200" u="none" kern="1200" dirty="0">
                <a:solidFill>
                  <a:schemeClr val="tx1"/>
                </a:solidFill>
                <a:effectLst/>
                <a:latin typeface="+mn-lt"/>
                <a:ea typeface="+mn-ea"/>
                <a:cs typeface="+mn-cs"/>
              </a:rPr>
              <a:t> your thought process as you cross off incorrect answers.</a:t>
            </a:r>
            <a:endParaRPr lang="en-US" sz="1200" u="none" kern="1200" dirty="0">
              <a:solidFill>
                <a:schemeClr val="tx1"/>
              </a:solidFill>
              <a:effectLst/>
              <a:latin typeface="+mn-lt"/>
            </a:endParaRPr>
          </a:p>
          <a:p>
            <a:pPr marL="228600" indent="-228600">
              <a:buFont typeface="+mj-lt"/>
              <a:buAutoNum type="arabicPeriod"/>
            </a:pPr>
            <a:r>
              <a:rPr lang="en-US" sz="1200" u="none" kern="1200" dirty="0">
                <a:solidFill>
                  <a:schemeClr val="tx1"/>
                </a:solidFill>
                <a:effectLst/>
                <a:latin typeface="+mn-lt"/>
                <a:ea typeface="+mn-ea"/>
                <a:cs typeface="+mn-cs"/>
              </a:rPr>
              <a:t>Repeat as necessary until your students understand how to use the </a:t>
            </a:r>
            <a:r>
              <a:rPr lang="en-US" dirty="0"/>
              <a:t>"</a:t>
            </a:r>
            <a:r>
              <a:rPr lang="en-US" sz="1200" u="none" kern="1200" dirty="0">
                <a:solidFill>
                  <a:schemeClr val="tx1"/>
                </a:solidFill>
                <a:effectLst/>
                <a:latin typeface="+mn-lt"/>
                <a:ea typeface="+mn-ea"/>
                <a:cs typeface="+mn-cs"/>
              </a:rPr>
              <a:t>cross-off</a:t>
            </a:r>
            <a:r>
              <a:rPr lang="en-US" dirty="0"/>
              <a:t>"</a:t>
            </a:r>
            <a:r>
              <a:rPr lang="en-US" sz="1200" u="none" kern="1200" dirty="0">
                <a:solidFill>
                  <a:schemeClr val="tx1"/>
                </a:solidFill>
                <a:effectLst/>
                <a:latin typeface="+mn-lt"/>
                <a:ea typeface="+mn-ea"/>
                <a:cs typeface="+mn-cs"/>
              </a:rPr>
              <a:t> strategy.</a:t>
            </a:r>
            <a:endParaRPr lang="en-US" u="none" dirty="0">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1476593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prstClr val="black"/>
                </a:solidFill>
              </a:rPr>
              <a:t>SAY: Use</a:t>
            </a:r>
            <a:r>
              <a:rPr lang="en-US" sz="1200" b="1" dirty="0">
                <a:solidFill>
                  <a:prstClr val="black"/>
                </a:solidFill>
              </a:rPr>
              <a:t> the </a:t>
            </a:r>
            <a:r>
              <a:rPr lang="en-US" b="1" dirty="0">
                <a:solidFill>
                  <a:prstClr val="black"/>
                </a:solidFill>
              </a:rPr>
              <a:t>"highlighter"</a:t>
            </a:r>
            <a:r>
              <a:rPr lang="en-US" sz="1200" b="1" dirty="0">
                <a:solidFill>
                  <a:prstClr val="black"/>
                </a:solidFill>
              </a:rPr>
              <a:t> tool to highlight important information. You can select main ideas or key details that you might need to answer questions.</a:t>
            </a:r>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3786227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9/10/2025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20.png"/><Relationship Id="rId5" Type="http://schemas.microsoft.com/office/2017/04/relationships/track" Target="../media/track2.vtt"/><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22.png"/><Relationship Id="rId5" Type="http://schemas.microsoft.com/office/2017/04/relationships/track" Target="../media/track3.vtt"/><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24.png"/><Relationship Id="rId5" Type="http://schemas.microsoft.com/office/2017/04/relationships/track" Target="../media/track4.vtt"/><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26.png"/><Relationship Id="rId5" Type="http://schemas.microsoft.com/office/2017/04/relationships/track" Target="../media/track5.vtt"/><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ed.sc.gov/tests/assessment-information/quick-links-for-teachers/sample-items-sc-ready-and-eocep/"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6.mp4"/><Relationship Id="rId1" Type="http://schemas.microsoft.com/office/2007/relationships/media" Target="../media/media6.mp4"/><Relationship Id="rId6" Type="http://schemas.openxmlformats.org/officeDocument/2006/relationships/image" Target="../media/image28.png"/><Relationship Id="rId5" Type="http://schemas.microsoft.com/office/2017/04/relationships/track" Target="../media/track6.vtt"/><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30.jp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31.png"/><Relationship Id="rId5" Type="http://schemas.microsoft.com/office/2017/04/relationships/track" Target="../media/track7.vtt"/><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8.mp4"/><Relationship Id="rId1" Type="http://schemas.microsoft.com/office/2007/relationships/media" Target="../media/media8.mp4"/><Relationship Id="rId6" Type="http://schemas.openxmlformats.org/officeDocument/2006/relationships/image" Target="../media/image33.png"/><Relationship Id="rId5" Type="http://schemas.microsoft.com/office/2017/04/relationships/track" Target="../media/track8.vtt"/><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9.mp4"/><Relationship Id="rId1" Type="http://schemas.microsoft.com/office/2007/relationships/media" Target="../media/media9.mp4"/><Relationship Id="rId6" Type="http://schemas.openxmlformats.org/officeDocument/2006/relationships/image" Target="../media/image35.png"/><Relationship Id="rId5" Type="http://schemas.microsoft.com/office/2017/04/relationships/track" Target="../media/track9.vtt"/><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0.mp4"/><Relationship Id="rId1" Type="http://schemas.microsoft.com/office/2007/relationships/media" Target="../media/media10.mp4"/><Relationship Id="rId6" Type="http://schemas.openxmlformats.org/officeDocument/2006/relationships/image" Target="../media/image40.png"/><Relationship Id="rId5" Type="http://schemas.microsoft.com/office/2017/04/relationships/track" Target="../media/track10.vtt"/><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microsoft.com/office/2017/04/relationships/track" Target="../media/track1.vtt"/><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6977-7AE3-C5FC-5234-0455018E4DE7}"/>
              </a:ext>
            </a:extLst>
          </p:cNvPr>
          <p:cNvSpPr>
            <a:spLocks noGrp="1"/>
          </p:cNvSpPr>
          <p:nvPr>
            <p:ph type="ctrTitle"/>
          </p:nvPr>
        </p:nvSpPr>
        <p:spPr/>
        <p:txBody>
          <a:bodyPr/>
          <a:lstStyle/>
          <a:p>
            <a:r>
              <a:rPr lang="en-US" dirty="0"/>
              <a:t>Universal Supports for Online Testing</a:t>
            </a:r>
          </a:p>
        </p:txBody>
      </p:sp>
      <p:sp>
        <p:nvSpPr>
          <p:cNvPr id="3" name="Subtitle 2">
            <a:extLst>
              <a:ext uri="{FF2B5EF4-FFF2-40B4-BE49-F238E27FC236}">
                <a16:creationId xmlns:a16="http://schemas.microsoft.com/office/drawing/2014/main" id="{4F890CA2-1C9F-3247-AA83-893E9AFC462F}"/>
              </a:ext>
            </a:extLst>
          </p:cNvPr>
          <p:cNvSpPr>
            <a:spLocks noGrp="1"/>
          </p:cNvSpPr>
          <p:nvPr>
            <p:ph type="subTitle" idx="1"/>
          </p:nvPr>
        </p:nvSpPr>
        <p:spPr/>
        <p:txBody>
          <a:bodyPr/>
          <a:lstStyle/>
          <a:p>
            <a:r>
              <a:rPr lang="en-US" dirty="0"/>
              <a:t>Classroom Teachers, Test Administrators</a:t>
            </a:r>
          </a:p>
        </p:txBody>
      </p:sp>
    </p:spTree>
    <p:extLst>
      <p:ext uri="{BB962C8B-B14F-4D97-AF65-F5344CB8AC3E}">
        <p14:creationId xmlns:p14="http://schemas.microsoft.com/office/powerpoint/2010/main" val="1418987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7D4AF-E05D-0589-D824-81B540E89B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611E5D-E4E9-F020-665F-585BD894302A}"/>
              </a:ext>
            </a:extLst>
          </p:cNvPr>
          <p:cNvSpPr>
            <a:spLocks noGrp="1"/>
          </p:cNvSpPr>
          <p:nvPr>
            <p:ph type="title"/>
          </p:nvPr>
        </p:nvSpPr>
        <p:spPr>
          <a:xfrm>
            <a:off x="512880" y="3761026"/>
            <a:ext cx="4066427" cy="2224725"/>
          </a:xfrm>
        </p:spPr>
        <p:txBody>
          <a:bodyPr>
            <a:normAutofit/>
          </a:bodyPr>
          <a:lstStyle/>
          <a:p>
            <a:r>
              <a:rPr lang="en-US" sz="4400"/>
              <a:t>Tool Demo: </a:t>
            </a:r>
            <a:br>
              <a:rPr lang="en-US" sz="4400"/>
            </a:br>
            <a:r>
              <a:rPr lang="en-US" sz="4400"/>
              <a:t>Highlighter</a:t>
            </a:r>
          </a:p>
        </p:txBody>
      </p:sp>
      <p:pic>
        <p:nvPicPr>
          <p:cNvPr id="4" name="highlighter" descr="Demo video showing how to use the highlighter tool during testing.">
            <a:hlinkClick r:id="" action="ppaction://media"/>
            <a:extLst>
              <a:ext uri="{FF2B5EF4-FFF2-40B4-BE49-F238E27FC236}">
                <a16:creationId xmlns:a16="http://schemas.microsoft.com/office/drawing/2014/main" id="{68B419FA-B863-F7BB-0177-9D8909804568}"/>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F75572A-E371-4D7A-A573-F4872A467DC7}" label="" lang="en-us" r:embed="rId5"/>
                        </p173:trackLst>
                      </p173:tracksInfo>
                    </p:ext>
                  </p14:extLst>
                </p14:media>
              </p:ext>
            </p:extLst>
          </p:nvPr>
        </p:nvPicPr>
        <p:blipFill>
          <a:blip r:embed="rId6"/>
          <a:stretch>
            <a:fillRect/>
          </a:stretch>
        </p:blipFill>
        <p:spPr>
          <a:xfrm>
            <a:off x="4460576" y="-6470"/>
            <a:ext cx="13831018" cy="10343071"/>
          </a:xfrm>
          <a:prstGeom prst="rect">
            <a:avLst/>
          </a:prstGeom>
        </p:spPr>
      </p:pic>
    </p:spTree>
    <p:extLst>
      <p:ext uri="{BB962C8B-B14F-4D97-AF65-F5344CB8AC3E}">
        <p14:creationId xmlns:p14="http://schemas.microsoft.com/office/powerpoint/2010/main" val="4080803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210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12895-50EB-D5FD-D647-F04D04A6D0CB}"/>
              </a:ext>
            </a:extLst>
          </p:cNvPr>
          <p:cNvSpPr>
            <a:spLocks noGrp="1"/>
          </p:cNvSpPr>
          <p:nvPr>
            <p:ph type="title"/>
          </p:nvPr>
        </p:nvSpPr>
        <p:spPr/>
        <p:txBody>
          <a:bodyPr>
            <a:normAutofit/>
          </a:bodyPr>
          <a:lstStyle/>
          <a:p>
            <a:r>
              <a:rPr lang="en-US"/>
              <a:t>Optional Activity: Highlighter</a:t>
            </a:r>
          </a:p>
        </p:txBody>
      </p:sp>
      <p:sp>
        <p:nvSpPr>
          <p:cNvPr id="3" name="Content Placeholder 2">
            <a:extLst>
              <a:ext uri="{FF2B5EF4-FFF2-40B4-BE49-F238E27FC236}">
                <a16:creationId xmlns:a16="http://schemas.microsoft.com/office/drawing/2014/main" id="{DF8B7B5F-95FA-3343-89B6-FCBBF2D96CE1}"/>
              </a:ext>
            </a:extLst>
          </p:cNvPr>
          <p:cNvSpPr>
            <a:spLocks noGrp="1"/>
          </p:cNvSpPr>
          <p:nvPr>
            <p:ph idx="1"/>
          </p:nvPr>
        </p:nvSpPr>
        <p:spPr>
          <a:xfrm>
            <a:off x="918972" y="2563905"/>
            <a:ext cx="16450056" cy="5840327"/>
          </a:xfrm>
        </p:spPr>
        <p:txBody>
          <a:bodyPr vert="horz" lIns="91440" tIns="45720" rIns="91440" bIns="45720" rtlCol="0" anchor="t">
            <a:normAutofit/>
          </a:bodyPr>
          <a:lstStyle/>
          <a:p>
            <a:r>
              <a:rPr lang="en-US" sz="4000" dirty="0"/>
              <a:t>Read the selected text. Use the highlighter to mark the main idea or important details.</a:t>
            </a:r>
          </a:p>
          <a:p>
            <a:endParaRPr lang="en-US" dirty="0"/>
          </a:p>
          <a:p>
            <a:endParaRPr lang="en-US" dirty="0"/>
          </a:p>
        </p:txBody>
      </p:sp>
    </p:spTree>
    <p:extLst>
      <p:ext uri="{BB962C8B-B14F-4D97-AF65-F5344CB8AC3E}">
        <p14:creationId xmlns:p14="http://schemas.microsoft.com/office/powerpoint/2010/main" val="3114468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195FF-722C-3D89-8D19-242C84ACEA4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A98430B-4FC6-6947-B560-1B6F5DBFC4DA}"/>
              </a:ext>
            </a:extLst>
          </p:cNvPr>
          <p:cNvSpPr>
            <a:spLocks noGrp="1"/>
          </p:cNvSpPr>
          <p:nvPr>
            <p:ph type="title"/>
          </p:nvPr>
        </p:nvSpPr>
        <p:spPr/>
        <p:txBody>
          <a:bodyPr/>
          <a:lstStyle/>
          <a:p>
            <a:r>
              <a:rPr lang="en-US"/>
              <a:t>Notepad </a:t>
            </a:r>
          </a:p>
        </p:txBody>
      </p:sp>
      <p:sp>
        <p:nvSpPr>
          <p:cNvPr id="6" name="Content Placeholder 5">
            <a:extLst>
              <a:ext uri="{FF2B5EF4-FFF2-40B4-BE49-F238E27FC236}">
                <a16:creationId xmlns:a16="http://schemas.microsoft.com/office/drawing/2014/main" id="{7CB0491D-0E0C-B958-8A78-7CCD37CD98B8}"/>
              </a:ext>
            </a:extLst>
          </p:cNvPr>
          <p:cNvSpPr>
            <a:spLocks noGrp="1"/>
          </p:cNvSpPr>
          <p:nvPr>
            <p:ph sz="half" idx="2"/>
          </p:nvPr>
        </p:nvSpPr>
        <p:spPr>
          <a:xfrm>
            <a:off x="4593177" y="3249445"/>
            <a:ext cx="12510676" cy="4578794"/>
          </a:xfrm>
        </p:spPr>
        <p: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2F3D4C"/>
                </a:solidFill>
                <a:effectLst/>
                <a:uLnTx/>
                <a:uFillTx/>
                <a:latin typeface="Aptos" panose="02110004020202020204"/>
                <a:ea typeface="+mn-ea"/>
                <a:cs typeface="+mn-cs"/>
              </a:rPr>
              <a:t>Use the notepad tool to take notes as needed. You can take notes while you are reading or to help you think through your answer for a test item.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2F3D4C"/>
              </a:solidFill>
              <a:effectLst/>
              <a:uLnTx/>
              <a:uFillTx/>
              <a:latin typeface="Aptos" panose="02110004020202020204"/>
              <a:ea typeface="+mn-ea"/>
              <a:cs typeface="+mn-cs"/>
            </a:endParaRPr>
          </a:p>
        </p:txBody>
      </p:sp>
      <p:pic>
        <p:nvPicPr>
          <p:cNvPr id="13" name="Content Placeholder 12">
            <a:extLst>
              <a:ext uri="{FF2B5EF4-FFF2-40B4-BE49-F238E27FC236}">
                <a16:creationId xmlns:a16="http://schemas.microsoft.com/office/drawing/2014/main" id="{F6FE4001-9908-BD4D-79F1-407F1B475873}"/>
              </a:ext>
              <a:ext uri="{C183D7F6-B498-43B3-948B-1728B52AA6E4}">
                <adec:decorative xmlns:adec="http://schemas.microsoft.com/office/drawing/2017/decorative" val="1"/>
              </a:ext>
            </a:extLst>
          </p:cNvPr>
          <p:cNvPicPr>
            <a:picLocks noGrp="1" noChangeAspect="1"/>
          </p:cNvPicPr>
          <p:nvPr>
            <p:ph sz="half" idx="1"/>
          </p:nvPr>
        </p:nvPicPr>
        <p:blipFill>
          <a:blip r:embed="rId3"/>
          <a:srcRect l="6250" t="4776" r="11719" b="51475"/>
          <a:stretch>
            <a:fillRect/>
          </a:stretch>
        </p:blipFill>
        <p:spPr>
          <a:xfrm>
            <a:off x="2079225" y="3073248"/>
            <a:ext cx="2153710" cy="2241953"/>
          </a:xfrm>
          <a:prstGeom prst="rect">
            <a:avLst/>
          </a:prstGeom>
          <a:ln>
            <a:noFill/>
          </a:ln>
          <a:effectLst>
            <a:softEdge rad="112500"/>
          </a:effectLst>
        </p:spPr>
      </p:pic>
    </p:spTree>
    <p:extLst>
      <p:ext uri="{BB962C8B-B14F-4D97-AF65-F5344CB8AC3E}">
        <p14:creationId xmlns:p14="http://schemas.microsoft.com/office/powerpoint/2010/main" val="1291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6B41B-88A1-C182-666D-1A2A81B97B3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785D57F-44EE-E49E-0B0A-65D5FC099181}"/>
              </a:ext>
            </a:extLst>
          </p:cNvPr>
          <p:cNvSpPr>
            <a:spLocks noGrp="1"/>
          </p:cNvSpPr>
          <p:nvPr>
            <p:ph type="title"/>
          </p:nvPr>
        </p:nvSpPr>
        <p:spPr>
          <a:xfrm>
            <a:off x="616277" y="3776047"/>
            <a:ext cx="4069611" cy="2730137"/>
          </a:xfrm>
        </p:spPr>
        <p:txBody>
          <a:bodyPr>
            <a:normAutofit/>
          </a:bodyPr>
          <a:lstStyle/>
          <a:p>
            <a:r>
              <a:rPr lang="en-US"/>
              <a:t>Tool Demo: Notepad</a:t>
            </a:r>
          </a:p>
        </p:txBody>
      </p:sp>
      <p:pic>
        <p:nvPicPr>
          <p:cNvPr id="2" name="notepad" descr="Demo video showing how to use the notepad tool during testing.">
            <a:hlinkClick r:id="" action="ppaction://media"/>
            <a:extLst>
              <a:ext uri="{FF2B5EF4-FFF2-40B4-BE49-F238E27FC236}">
                <a16:creationId xmlns:a16="http://schemas.microsoft.com/office/drawing/2014/main" id="{B9572990-7B5D-3629-A5D1-2E19FE588031}"/>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0B462A2E-D100-447F-869C-D63616BF1C39}" label="" lang="en-us" r:embed="rId5"/>
                        </p173:trackLst>
                      </p173:tracksInfo>
                    </p:ext>
                  </p14:extLst>
                </p14:media>
              </p:ext>
            </p:extLst>
          </p:nvPr>
        </p:nvPicPr>
        <p:blipFill>
          <a:blip r:embed="rId6"/>
          <a:stretch>
            <a:fillRect/>
          </a:stretch>
        </p:blipFill>
        <p:spPr>
          <a:xfrm>
            <a:off x="4654670" y="-6470"/>
            <a:ext cx="13636924" cy="10278372"/>
          </a:xfrm>
          <a:prstGeom prst="rect">
            <a:avLst/>
          </a:prstGeom>
        </p:spPr>
      </p:pic>
    </p:spTree>
    <p:extLst>
      <p:ext uri="{BB962C8B-B14F-4D97-AF65-F5344CB8AC3E}">
        <p14:creationId xmlns:p14="http://schemas.microsoft.com/office/powerpoint/2010/main" val="229790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91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D72B4-244D-5691-07E7-862766B6D51D}"/>
              </a:ext>
            </a:extLst>
          </p:cNvPr>
          <p:cNvSpPr>
            <a:spLocks noGrp="1"/>
          </p:cNvSpPr>
          <p:nvPr>
            <p:ph type="title"/>
          </p:nvPr>
        </p:nvSpPr>
        <p:spPr/>
        <p:txBody>
          <a:bodyPr/>
          <a:lstStyle/>
          <a:p>
            <a:r>
              <a:rPr lang="en-US"/>
              <a:t>Optional Activity: Notepad</a:t>
            </a:r>
          </a:p>
        </p:txBody>
      </p:sp>
      <p:sp>
        <p:nvSpPr>
          <p:cNvPr id="3" name="Content Placeholder 2">
            <a:extLst>
              <a:ext uri="{FF2B5EF4-FFF2-40B4-BE49-F238E27FC236}">
                <a16:creationId xmlns:a16="http://schemas.microsoft.com/office/drawing/2014/main" id="{B0DDB4E5-4D75-5824-866E-E6238732C7A9}"/>
              </a:ext>
            </a:extLst>
          </p:cNvPr>
          <p:cNvSpPr>
            <a:spLocks noGrp="1"/>
          </p:cNvSpPr>
          <p:nvPr>
            <p:ph idx="1"/>
          </p:nvPr>
        </p:nvSpPr>
        <p:spPr>
          <a:xfrm>
            <a:off x="918972" y="2510117"/>
            <a:ext cx="15307146" cy="5640897"/>
          </a:xfrm>
        </p:spPr>
        <p:txBody>
          <a:bodyPr vert="horz" lIns="91440" tIns="45720" rIns="91440" bIns="45720" rtlCol="0" anchor="t">
            <a:normAutofit/>
          </a:bodyPr>
          <a:lstStyle/>
          <a:p>
            <a:r>
              <a:rPr lang="en-US" sz="4000" dirty="0"/>
              <a:t>Use the notepad to type key words or main idea(s) from the selected text. Use your notes to answer the question.</a:t>
            </a:r>
          </a:p>
        </p:txBody>
      </p:sp>
    </p:spTree>
    <p:extLst>
      <p:ext uri="{BB962C8B-B14F-4D97-AF65-F5344CB8AC3E}">
        <p14:creationId xmlns:p14="http://schemas.microsoft.com/office/powerpoint/2010/main" val="843707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7DFB2-BB81-3DAF-0770-3174393AA360}"/>
              </a:ext>
            </a:extLst>
          </p:cNvPr>
          <p:cNvSpPr>
            <a:spLocks noGrp="1"/>
          </p:cNvSpPr>
          <p:nvPr>
            <p:ph type="title"/>
          </p:nvPr>
        </p:nvSpPr>
        <p:spPr/>
        <p:txBody>
          <a:bodyPr/>
          <a:lstStyle/>
          <a:p>
            <a:r>
              <a:rPr lang="en-US"/>
              <a:t>Magnifier</a:t>
            </a:r>
          </a:p>
        </p:txBody>
      </p:sp>
      <p:sp>
        <p:nvSpPr>
          <p:cNvPr id="4" name="Content Placeholder 3">
            <a:extLst>
              <a:ext uri="{FF2B5EF4-FFF2-40B4-BE49-F238E27FC236}">
                <a16:creationId xmlns:a16="http://schemas.microsoft.com/office/drawing/2014/main" id="{91AA1194-7D14-9474-794F-F33CBF202A04}"/>
              </a:ext>
            </a:extLst>
          </p:cNvPr>
          <p:cNvSpPr>
            <a:spLocks noGrp="1"/>
          </p:cNvSpPr>
          <p:nvPr>
            <p:ph sz="half" idx="2"/>
          </p:nvPr>
        </p:nvSpPr>
        <p:spPr>
          <a:xfrm>
            <a:off x="4285130" y="4621214"/>
            <a:ext cx="11532108" cy="1334142"/>
          </a:xfrm>
        </p:spPr>
        <p:txBody>
          <a:bodyPr>
            <a:normAutofit/>
          </a:bodyPr>
          <a:lstStyle/>
          <a:p>
            <a:pPr marL="0" indent="0">
              <a:buNone/>
            </a:pPr>
            <a:r>
              <a:rPr lang="en-US" sz="4000" dirty="0"/>
              <a:t>Use the magnifier to zoom in and see content larger.</a:t>
            </a:r>
          </a:p>
        </p:txBody>
      </p:sp>
      <p:pic>
        <p:nvPicPr>
          <p:cNvPr id="16" name="Content Placeholder 15">
            <a:extLst>
              <a:ext uri="{FF2B5EF4-FFF2-40B4-BE49-F238E27FC236}">
                <a16:creationId xmlns:a16="http://schemas.microsoft.com/office/drawing/2014/main" id="{C553C205-81EC-9889-C7F1-7A954485B670}"/>
              </a:ext>
              <a:ext uri="{C183D7F6-B498-43B3-948B-1728B52AA6E4}">
                <adec:decorative xmlns:adec="http://schemas.microsoft.com/office/drawing/2017/decorative" val="1"/>
              </a:ext>
            </a:extLst>
          </p:cNvPr>
          <p:cNvPicPr>
            <a:picLocks noGrp="1" noChangeAspect="1"/>
          </p:cNvPicPr>
          <p:nvPr>
            <p:ph sz="half" idx="1"/>
          </p:nvPr>
        </p:nvPicPr>
        <p:blipFill>
          <a:blip r:embed="rId3"/>
          <a:srcRect b="19620"/>
          <a:stretch>
            <a:fillRect/>
          </a:stretch>
        </p:blipFill>
        <p:spPr>
          <a:xfrm>
            <a:off x="1879092" y="4044682"/>
            <a:ext cx="2263275" cy="1713451"/>
          </a:xfrm>
          <a:prstGeom prst="rect">
            <a:avLst/>
          </a:prstGeom>
        </p:spPr>
      </p:pic>
    </p:spTree>
    <p:extLst>
      <p:ext uri="{BB962C8B-B14F-4D97-AF65-F5344CB8AC3E}">
        <p14:creationId xmlns:p14="http://schemas.microsoft.com/office/powerpoint/2010/main" val="3844888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824BE-CFB4-CA8B-EB22-D5962D4743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05EE6B-A21D-4B63-416F-674202481EF8}"/>
              </a:ext>
            </a:extLst>
          </p:cNvPr>
          <p:cNvSpPr>
            <a:spLocks noGrp="1"/>
          </p:cNvSpPr>
          <p:nvPr>
            <p:ph type="title"/>
          </p:nvPr>
        </p:nvSpPr>
        <p:spPr/>
        <p:txBody>
          <a:bodyPr/>
          <a:lstStyle/>
          <a:p>
            <a:r>
              <a:rPr lang="en-US"/>
              <a:t>Tool Demonstration: Magnifier</a:t>
            </a:r>
          </a:p>
        </p:txBody>
      </p:sp>
      <p:pic>
        <p:nvPicPr>
          <p:cNvPr id="3" name="magnifier" descr="Demo video showing how to use the magnifier tool during testing.">
            <a:hlinkClick r:id="" action="ppaction://media"/>
            <a:extLst>
              <a:ext uri="{FF2B5EF4-FFF2-40B4-BE49-F238E27FC236}">
                <a16:creationId xmlns:a16="http://schemas.microsoft.com/office/drawing/2014/main" id="{C0A2B0D0-FC78-FED6-0B2C-AA39C043770A}"/>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322CE716-BF1B-45AD-B235-F2CADFBE1F3D}" label="" lang="en-us" r:embed="rId5"/>
                        </p173:trackLst>
                      </p173:tracksInfo>
                    </p:ext>
                  </p14:extLst>
                </p14:media>
              </p:ext>
            </p:extLst>
          </p:nvPr>
        </p:nvPicPr>
        <p:blipFill>
          <a:blip r:embed="rId6"/>
          <a:stretch>
            <a:fillRect/>
          </a:stretch>
        </p:blipFill>
        <p:spPr>
          <a:xfrm>
            <a:off x="2610" y="-1695710"/>
            <a:ext cx="18376725" cy="13694078"/>
          </a:xfrm>
          <a:prstGeom prst="rect">
            <a:avLst/>
          </a:prstGeom>
        </p:spPr>
      </p:pic>
    </p:spTree>
    <p:extLst>
      <p:ext uri="{BB962C8B-B14F-4D97-AF65-F5344CB8AC3E}">
        <p14:creationId xmlns:p14="http://schemas.microsoft.com/office/powerpoint/2010/main" val="1003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7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ECBD61-3231-77DD-9522-E768B3424FD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6D742A4-36FC-7C18-8CB4-FB020A8662F4}"/>
              </a:ext>
            </a:extLst>
          </p:cNvPr>
          <p:cNvSpPr>
            <a:spLocks noGrp="1"/>
          </p:cNvSpPr>
          <p:nvPr>
            <p:ph type="title"/>
          </p:nvPr>
        </p:nvSpPr>
        <p:spPr/>
        <p:txBody>
          <a:bodyPr/>
          <a:lstStyle/>
          <a:p>
            <a:r>
              <a:rPr lang="en-US"/>
              <a:t>Line Guide</a:t>
            </a:r>
          </a:p>
        </p:txBody>
      </p:sp>
      <p:sp>
        <p:nvSpPr>
          <p:cNvPr id="4" name="TextBox 3">
            <a:extLst>
              <a:ext uri="{FF2B5EF4-FFF2-40B4-BE49-F238E27FC236}">
                <a16:creationId xmlns:a16="http://schemas.microsoft.com/office/drawing/2014/main" id="{F593F05D-5237-C205-2EA5-72CEE197F12B}"/>
              </a:ext>
            </a:extLst>
          </p:cNvPr>
          <p:cNvSpPr txBox="1"/>
          <p:nvPr/>
        </p:nvSpPr>
        <p:spPr>
          <a:xfrm>
            <a:off x="4165531" y="4771024"/>
            <a:ext cx="11998522" cy="7422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en-US" sz="4000" dirty="0">
                <a:solidFill>
                  <a:srgbClr val="2F3D4C"/>
                </a:solidFill>
              </a:rPr>
              <a:t>Use the line guide to help you track lines in a passage.</a:t>
            </a:r>
          </a:p>
        </p:txBody>
      </p:sp>
      <p:pic>
        <p:nvPicPr>
          <p:cNvPr id="3" name="Picture 2">
            <a:extLst>
              <a:ext uri="{FF2B5EF4-FFF2-40B4-BE49-F238E27FC236}">
                <a16:creationId xmlns:a16="http://schemas.microsoft.com/office/drawing/2014/main" id="{96E96148-BAF4-26A9-1AD7-6B49C64F66A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406770" y="3767694"/>
            <a:ext cx="2939415" cy="2748915"/>
          </a:xfrm>
          <a:prstGeom prst="rect">
            <a:avLst/>
          </a:prstGeom>
          <a:ln>
            <a:noFill/>
          </a:ln>
          <a:effectLst>
            <a:softEdge rad="112500"/>
          </a:effectLst>
        </p:spPr>
      </p:pic>
    </p:spTree>
    <p:extLst>
      <p:ext uri="{BB962C8B-B14F-4D97-AF65-F5344CB8AC3E}">
        <p14:creationId xmlns:p14="http://schemas.microsoft.com/office/powerpoint/2010/main" val="3351128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D0F9D-9E93-D456-7FDB-3FA2BB9D4B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EFC35D-0ED6-8EC1-54AF-499D93F0029B}"/>
              </a:ext>
            </a:extLst>
          </p:cNvPr>
          <p:cNvSpPr>
            <a:spLocks noGrp="1"/>
          </p:cNvSpPr>
          <p:nvPr>
            <p:ph type="title"/>
          </p:nvPr>
        </p:nvSpPr>
        <p:spPr>
          <a:xfrm>
            <a:off x="479245" y="3975298"/>
            <a:ext cx="3690419" cy="3589838"/>
          </a:xfrm>
        </p:spPr>
        <p:txBody>
          <a:bodyPr>
            <a:normAutofit/>
          </a:bodyPr>
          <a:lstStyle/>
          <a:p>
            <a:r>
              <a:rPr lang="en-US"/>
              <a:t>Tool Demo:</a:t>
            </a:r>
            <a:br>
              <a:rPr lang="en-US"/>
            </a:br>
            <a:r>
              <a:rPr lang="en-US"/>
              <a:t>Line Guide</a:t>
            </a:r>
          </a:p>
        </p:txBody>
      </p:sp>
      <p:pic>
        <p:nvPicPr>
          <p:cNvPr id="3" name="line guide" descr="Demo video showing how to use the line guide tool during testing.">
            <a:hlinkClick r:id="" action="ppaction://media"/>
            <a:extLst>
              <a:ext uri="{FF2B5EF4-FFF2-40B4-BE49-F238E27FC236}">
                <a16:creationId xmlns:a16="http://schemas.microsoft.com/office/drawing/2014/main" id="{E6AA210F-0161-BF14-5BB1-5726365BB144}"/>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E327C33-6FE2-4C70-A6E2-C31E1D77CD3E}" label="" lang="en-us" r:embed="rId5"/>
                        </p173:trackLst>
                      </p173:tracksInfo>
                    </p:ext>
                  </p14:extLst>
                </p14:media>
              </p:ext>
            </p:extLst>
          </p:nvPr>
        </p:nvPicPr>
        <p:blipFill>
          <a:blip r:embed="rId6"/>
          <a:stretch>
            <a:fillRect/>
          </a:stretch>
        </p:blipFill>
        <p:spPr>
          <a:xfrm>
            <a:off x="4572000" y="-8467"/>
            <a:ext cx="13716000" cy="10282766"/>
          </a:xfrm>
          <a:prstGeom prst="rect">
            <a:avLst/>
          </a:prstGeom>
        </p:spPr>
      </p:pic>
    </p:spTree>
    <p:extLst>
      <p:ext uri="{BB962C8B-B14F-4D97-AF65-F5344CB8AC3E}">
        <p14:creationId xmlns:p14="http://schemas.microsoft.com/office/powerpoint/2010/main" val="384435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98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B522E-A339-E285-6132-C13D1D38213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B5A5C214-61D7-3133-ACCF-7296CEAFED3D}"/>
              </a:ext>
            </a:extLst>
          </p:cNvPr>
          <p:cNvSpPr>
            <a:spLocks noGrp="1"/>
          </p:cNvSpPr>
          <p:nvPr>
            <p:ph type="title"/>
          </p:nvPr>
        </p:nvSpPr>
        <p:spPr/>
        <p:txBody>
          <a:bodyPr/>
          <a:lstStyle/>
          <a:p>
            <a:r>
              <a:rPr lang="en-US"/>
              <a:t>Masking</a:t>
            </a:r>
          </a:p>
        </p:txBody>
      </p:sp>
      <p:sp>
        <p:nvSpPr>
          <p:cNvPr id="6" name="Content Placeholder 5">
            <a:extLst>
              <a:ext uri="{FF2B5EF4-FFF2-40B4-BE49-F238E27FC236}">
                <a16:creationId xmlns:a16="http://schemas.microsoft.com/office/drawing/2014/main" id="{27C4FD7A-32E1-470E-76D4-FDAFC0155D2F}"/>
              </a:ext>
            </a:extLst>
          </p:cNvPr>
          <p:cNvSpPr>
            <a:spLocks noGrp="1"/>
          </p:cNvSpPr>
          <p:nvPr>
            <p:ph sz="half" idx="2"/>
          </p:nvPr>
        </p:nvSpPr>
        <p:spPr>
          <a:xfrm>
            <a:off x="4328214" y="4424924"/>
            <a:ext cx="11829682" cy="2415020"/>
          </a:xfrm>
        </p:spPr>
        <p:txBody>
          <a:bodyPr vert="horz" lIns="91440" tIns="45720" rIns="91440" bIns="45720" rtlCol="0" anchor="t">
            <a:normAutofit/>
          </a:bodyPr>
          <a:lstStyle/>
          <a:p>
            <a:pPr marL="0" indent="0">
              <a:buNone/>
            </a:pPr>
            <a:r>
              <a:rPr lang="en-US" sz="4000" dirty="0"/>
              <a:t>Use the masking tool to cover part of the screen to help you focus only on the content that you choose.</a:t>
            </a:r>
          </a:p>
          <a:p>
            <a:endParaRPr lang="en-US" dirty="0"/>
          </a:p>
        </p:txBody>
      </p:sp>
      <p:pic>
        <p:nvPicPr>
          <p:cNvPr id="3" name="Picture 2">
            <a:extLst>
              <a:ext uri="{FF2B5EF4-FFF2-40B4-BE49-F238E27FC236}">
                <a16:creationId xmlns:a16="http://schemas.microsoft.com/office/drawing/2014/main" id="{CF8622E2-33E2-E162-AC73-A9542CA5328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4660" y="4129568"/>
            <a:ext cx="1954305" cy="1972400"/>
          </a:xfrm>
          <a:prstGeom prst="rect">
            <a:avLst/>
          </a:prstGeom>
        </p:spPr>
      </p:pic>
    </p:spTree>
    <p:extLst>
      <p:ext uri="{BB962C8B-B14F-4D97-AF65-F5344CB8AC3E}">
        <p14:creationId xmlns:p14="http://schemas.microsoft.com/office/powerpoint/2010/main" val="3949463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D92D9-2701-4958-05CB-02569F40504F}"/>
              </a:ext>
            </a:extLst>
          </p:cNvPr>
          <p:cNvSpPr>
            <a:spLocks noGrp="1"/>
          </p:cNvSpPr>
          <p:nvPr>
            <p:ph type="title"/>
          </p:nvPr>
        </p:nvSpPr>
        <p:spPr/>
        <p:txBody>
          <a:bodyPr/>
          <a:lstStyle/>
          <a:p>
            <a:r>
              <a:rPr lang="en-US"/>
              <a:t>Materials for Optional Activities </a:t>
            </a:r>
            <a:r>
              <a:rPr lang="en-US" b="0">
                <a:ea typeface="+mn-lt"/>
                <a:cs typeface="+mn-lt"/>
              </a:rPr>
              <a:t>(one per student)</a:t>
            </a:r>
            <a:endParaRPr lang="en-US">
              <a:ea typeface="+mn-lt"/>
              <a:cs typeface="+mn-lt"/>
            </a:endParaRPr>
          </a:p>
        </p:txBody>
      </p:sp>
      <p:sp>
        <p:nvSpPr>
          <p:cNvPr id="3" name="Content Placeholder 2">
            <a:extLst>
              <a:ext uri="{FF2B5EF4-FFF2-40B4-BE49-F238E27FC236}">
                <a16:creationId xmlns:a16="http://schemas.microsoft.com/office/drawing/2014/main" id="{19FB8C24-D724-A003-4FB2-D725C5B86B45}"/>
              </a:ext>
            </a:extLst>
          </p:cNvPr>
          <p:cNvSpPr>
            <a:spLocks noGrp="1"/>
          </p:cNvSpPr>
          <p:nvPr>
            <p:ph sz="half" idx="1"/>
          </p:nvPr>
        </p:nvSpPr>
        <p:spPr>
          <a:xfrm>
            <a:off x="918971" y="2325757"/>
            <a:ext cx="7966611" cy="6283371"/>
          </a:xfrm>
        </p:spPr>
        <p:txBody>
          <a:bodyPr vert="horz" lIns="91440" tIns="45720" rIns="91440" bIns="45720" rtlCol="0" anchor="t">
            <a:normAutofit/>
          </a:bodyPr>
          <a:lstStyle/>
          <a:p>
            <a:pPr marL="457200" indent="-457200">
              <a:buChar char="•"/>
            </a:pPr>
            <a:r>
              <a:rPr lang="en-US" sz="4000" dirty="0"/>
              <a:t>Highlighters </a:t>
            </a:r>
          </a:p>
          <a:p>
            <a:pPr marL="457200" indent="-457200">
              <a:buChar char="•"/>
            </a:pPr>
            <a:r>
              <a:rPr lang="en-US" sz="4000" dirty="0"/>
              <a:t>Rulers/bookmarks/pipe cleaners (to be used as line guides/masks) </a:t>
            </a:r>
          </a:p>
          <a:p>
            <a:pPr marL="457200" indent="-457200">
              <a:buChar char="•"/>
            </a:pPr>
            <a:r>
              <a:rPr lang="en-US" sz="4000" dirty="0"/>
              <a:t>Blank paper</a:t>
            </a:r>
          </a:p>
          <a:p>
            <a:pPr marL="457200" indent="-457200">
              <a:buChar char="•"/>
            </a:pPr>
            <a:r>
              <a:rPr lang="en-US" sz="4000" dirty="0"/>
              <a:t>Pencils or pens</a:t>
            </a:r>
          </a:p>
          <a:p>
            <a:pPr marL="457200" indent="-457200"/>
            <a:r>
              <a:rPr lang="en-US" sz="4000" dirty="0"/>
              <a:t>Selected passages from </a:t>
            </a:r>
            <a:r>
              <a:rPr lang="en-US" sz="4000" dirty="0">
                <a:hlinkClick r:id="rId3"/>
              </a:rPr>
              <a:t>Sample Items for SC READY and EOCEP</a:t>
            </a:r>
            <a:r>
              <a:rPr lang="en-US" sz="4000" dirty="0"/>
              <a:t> </a:t>
            </a:r>
          </a:p>
          <a:p>
            <a:pPr marL="457200" indent="-457200">
              <a:buChar char="•"/>
            </a:pPr>
            <a:endParaRPr lang="en-US" sz="4000" dirty="0"/>
          </a:p>
          <a:p>
            <a:pPr marL="0" indent="0">
              <a:buNone/>
            </a:pPr>
            <a:endParaRPr lang="en-US" sz="4000" dirty="0"/>
          </a:p>
          <a:p>
            <a:pPr marL="457200" indent="-457200">
              <a:buChar char="•"/>
            </a:pPr>
            <a:endParaRPr lang="en-US" dirty="0"/>
          </a:p>
          <a:p>
            <a:pPr marL="457200" indent="-457200">
              <a:buChar char="•"/>
            </a:pPr>
            <a:endParaRPr lang="en-US" dirty="0"/>
          </a:p>
        </p:txBody>
      </p:sp>
      <p:pic>
        <p:nvPicPr>
          <p:cNvPr id="6" name="Content Placeholder 5" descr="Collection of colorful office supplies">
            <a:extLst>
              <a:ext uri="{FF2B5EF4-FFF2-40B4-BE49-F238E27FC236}">
                <a16:creationId xmlns:a16="http://schemas.microsoft.com/office/drawing/2014/main" id="{5740B0B0-DF0E-E7BE-3CC6-02ED96DED306}"/>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r="365" b="2917"/>
          <a:stretch/>
        </p:blipFill>
        <p:spPr>
          <a:xfrm>
            <a:off x="9578975" y="2837656"/>
            <a:ext cx="7772400" cy="5181600"/>
          </a:xfrm>
        </p:spPr>
      </p:pic>
    </p:spTree>
    <p:extLst>
      <p:ext uri="{BB962C8B-B14F-4D97-AF65-F5344CB8AC3E}">
        <p14:creationId xmlns:p14="http://schemas.microsoft.com/office/powerpoint/2010/main" val="543040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603C3-738B-7F83-3D29-7F1A6F216C39}"/>
            </a:ext>
          </a:extLst>
        </p:cNvPr>
        <p:cNvGrpSpPr/>
        <p:nvPr/>
      </p:nvGrpSpPr>
      <p:grpSpPr>
        <a:xfrm>
          <a:off x="0" y="0"/>
          <a:ext cx="0" cy="0"/>
          <a:chOff x="0" y="0"/>
          <a:chExt cx="0" cy="0"/>
        </a:xfrm>
      </p:grpSpPr>
      <p:sp>
        <p:nvSpPr>
          <p:cNvPr id="5" name="Title 4" descr="Masking tool demonstration">
            <a:extLst>
              <a:ext uri="{FF2B5EF4-FFF2-40B4-BE49-F238E27FC236}">
                <a16:creationId xmlns:a16="http://schemas.microsoft.com/office/drawing/2014/main" id="{FF8F7DB2-755B-D111-D5EB-9E0850FF2CB4}"/>
              </a:ext>
            </a:extLst>
          </p:cNvPr>
          <p:cNvSpPr>
            <a:spLocks noGrp="1"/>
          </p:cNvSpPr>
          <p:nvPr>
            <p:ph type="title"/>
          </p:nvPr>
        </p:nvSpPr>
        <p:spPr>
          <a:xfrm>
            <a:off x="566410" y="3886211"/>
            <a:ext cx="4714456" cy="2439625"/>
          </a:xfrm>
        </p:spPr>
        <p:txBody>
          <a:bodyPr>
            <a:normAutofit/>
          </a:bodyPr>
          <a:lstStyle/>
          <a:p>
            <a:r>
              <a:rPr lang="en-US"/>
              <a:t>Tool Demo: Masking </a:t>
            </a:r>
          </a:p>
        </p:txBody>
      </p:sp>
      <p:pic>
        <p:nvPicPr>
          <p:cNvPr id="3" name="masking" descr="Demo video showing how to use the masking tool during testing.">
            <a:hlinkClick r:id="" action="ppaction://media"/>
            <a:extLst>
              <a:ext uri="{FF2B5EF4-FFF2-40B4-BE49-F238E27FC236}">
                <a16:creationId xmlns:a16="http://schemas.microsoft.com/office/drawing/2014/main" id="{9A35D984-2729-8763-C5A7-0774918EDAD6}"/>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C0153B57-D415-444B-B444-F6303C967272}" label="" lang="en-us" r:embed="rId5"/>
                        </p173:trackLst>
                      </p173:tracksInfo>
                    </p:ext>
                  </p14:extLst>
                </p14:media>
              </p:ext>
            </p:extLst>
          </p:nvPr>
        </p:nvPicPr>
        <p:blipFill>
          <a:blip r:embed="rId6"/>
          <a:stretch>
            <a:fillRect/>
          </a:stretch>
        </p:blipFill>
        <p:spPr>
          <a:xfrm>
            <a:off x="4589972" y="-6470"/>
            <a:ext cx="13701622" cy="10235241"/>
          </a:xfrm>
          <a:prstGeom prst="rect">
            <a:avLst/>
          </a:prstGeom>
        </p:spPr>
      </p:pic>
    </p:spTree>
    <p:extLst>
      <p:ext uri="{BB962C8B-B14F-4D97-AF65-F5344CB8AC3E}">
        <p14:creationId xmlns:p14="http://schemas.microsoft.com/office/powerpoint/2010/main" val="952965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490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F81C0-55F6-D232-2146-2194D7AC54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5DC51-F58B-E496-88F1-22E2418205E4}"/>
              </a:ext>
            </a:extLst>
          </p:cNvPr>
          <p:cNvSpPr>
            <a:spLocks noGrp="1"/>
          </p:cNvSpPr>
          <p:nvPr>
            <p:ph type="title"/>
          </p:nvPr>
        </p:nvSpPr>
        <p:spPr/>
        <p:txBody>
          <a:bodyPr/>
          <a:lstStyle/>
          <a:p>
            <a:r>
              <a:rPr lang="en-US"/>
              <a:t>Optional Activity: Line Guide &amp; Masking Tools</a:t>
            </a:r>
          </a:p>
        </p:txBody>
      </p:sp>
      <p:sp>
        <p:nvSpPr>
          <p:cNvPr id="3" name="Content Placeholder 2">
            <a:extLst>
              <a:ext uri="{FF2B5EF4-FFF2-40B4-BE49-F238E27FC236}">
                <a16:creationId xmlns:a16="http://schemas.microsoft.com/office/drawing/2014/main" id="{68EC38ED-3446-8B4E-43E3-D2B325991E9D}"/>
              </a:ext>
            </a:extLst>
          </p:cNvPr>
          <p:cNvSpPr>
            <a:spLocks noGrp="1"/>
          </p:cNvSpPr>
          <p:nvPr>
            <p:ph idx="1"/>
          </p:nvPr>
        </p:nvSpPr>
        <p:spPr>
          <a:xfrm>
            <a:off x="918972" y="2878732"/>
            <a:ext cx="16239475" cy="5975668"/>
          </a:xfrm>
        </p:spPr>
        <p:txBody>
          <a:bodyPr vert="horz" lIns="91440" tIns="45720" rIns="91440" bIns="45720" rtlCol="0" anchor="t">
            <a:normAutofit/>
          </a:bodyPr>
          <a:lstStyle/>
          <a:p>
            <a:r>
              <a:rPr lang="en-US" sz="4000" dirty="0"/>
              <a:t>Use your line guide and masking tools to help you focus on specific lines or chunks of text as you read the paragraph.</a:t>
            </a:r>
          </a:p>
        </p:txBody>
      </p:sp>
    </p:spTree>
    <p:extLst>
      <p:ext uri="{BB962C8B-B14F-4D97-AF65-F5344CB8AC3E}">
        <p14:creationId xmlns:p14="http://schemas.microsoft.com/office/powerpoint/2010/main" val="2705919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18A23-7126-1058-4420-4D0C2E889B4D}"/>
              </a:ext>
            </a:extLst>
          </p:cNvPr>
          <p:cNvSpPr>
            <a:spLocks noGrp="1"/>
          </p:cNvSpPr>
          <p:nvPr>
            <p:ph type="title"/>
          </p:nvPr>
        </p:nvSpPr>
        <p:spPr/>
        <p:txBody>
          <a:bodyPr/>
          <a:lstStyle/>
          <a:p>
            <a:r>
              <a:rPr lang="en-US"/>
              <a:t>Color Preferences</a:t>
            </a:r>
          </a:p>
        </p:txBody>
      </p:sp>
      <p:sp>
        <p:nvSpPr>
          <p:cNvPr id="4" name="Content Placeholder 3">
            <a:extLst>
              <a:ext uri="{FF2B5EF4-FFF2-40B4-BE49-F238E27FC236}">
                <a16:creationId xmlns:a16="http://schemas.microsoft.com/office/drawing/2014/main" id="{6D0AB50E-2B13-E5C8-0283-E71C24FB34C6}"/>
              </a:ext>
            </a:extLst>
          </p:cNvPr>
          <p:cNvSpPr>
            <a:spLocks noGrp="1"/>
          </p:cNvSpPr>
          <p:nvPr>
            <p:ph sz="half" idx="1"/>
          </p:nvPr>
        </p:nvSpPr>
        <p:spPr>
          <a:xfrm>
            <a:off x="1149359" y="5143500"/>
            <a:ext cx="4984229" cy="3035810"/>
          </a:xfrm>
        </p:spPr>
        <p:txBody>
          <a:bodyPr vert="horz" lIns="91440" tIns="45720" rIns="91440" bIns="45720" rtlCol="0" anchor="t">
            <a:normAutofit/>
          </a:bodyPr>
          <a:lstStyle/>
          <a:p>
            <a:pPr marL="0" indent="0">
              <a:buNone/>
            </a:pPr>
            <a:r>
              <a:rPr lang="en-US" sz="4000" dirty="0">
                <a:solidFill>
                  <a:srgbClr val="000000"/>
                </a:solidFill>
                <a:latin typeface="Calibri"/>
                <a:ea typeface="Calibri"/>
                <a:cs typeface="Calibri"/>
              </a:rPr>
              <a:t>Color Preferences allows you to change the background color and text color. </a:t>
            </a:r>
            <a:endParaRPr lang="en-US" sz="4000" dirty="0"/>
          </a:p>
        </p:txBody>
      </p:sp>
      <p:pic>
        <p:nvPicPr>
          <p:cNvPr id="3" name="Picture 2">
            <a:extLst>
              <a:ext uri="{FF2B5EF4-FFF2-40B4-BE49-F238E27FC236}">
                <a16:creationId xmlns:a16="http://schemas.microsoft.com/office/drawing/2014/main" id="{0D52501A-6376-6461-D3CD-3F646BFC17A0}"/>
              </a:ext>
              <a:ext uri="{C183D7F6-B498-43B3-948B-1728B52AA6E4}">
                <adec:decorative xmlns:adec="http://schemas.microsoft.com/office/drawing/2017/decorative" val="1"/>
              </a:ext>
            </a:extLst>
          </p:cNvPr>
          <p:cNvPicPr>
            <a:picLocks noChangeAspect="1"/>
          </p:cNvPicPr>
          <p:nvPr/>
        </p:nvPicPr>
        <p:blipFill>
          <a:blip r:embed="rId3"/>
          <a:srcRect l="70792" t="3042" r="1035" b="53992"/>
          <a:stretch>
            <a:fillRect/>
          </a:stretch>
        </p:blipFill>
        <p:spPr>
          <a:xfrm>
            <a:off x="2023534" y="2714261"/>
            <a:ext cx="2614088" cy="2429239"/>
          </a:xfrm>
          <a:prstGeom prst="rect">
            <a:avLst/>
          </a:prstGeom>
          <a:ln>
            <a:noFill/>
          </a:ln>
          <a:effectLst>
            <a:softEdge rad="112500"/>
          </a:effectLst>
        </p:spPr>
      </p:pic>
      <p:pic>
        <p:nvPicPr>
          <p:cNvPr id="9" name="Content Placeholder 8" descr="Built-in color preferences menu options: black on white, black on peach, black on light blue, dark gray on light gray, black on cream, brown on pink, brown on orange">
            <a:extLst>
              <a:ext uri="{FF2B5EF4-FFF2-40B4-BE49-F238E27FC236}">
                <a16:creationId xmlns:a16="http://schemas.microsoft.com/office/drawing/2014/main" id="{1B693A02-9BEA-7E5C-7F42-0EE01545163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799065" y="2066525"/>
            <a:ext cx="11005052" cy="6600959"/>
          </a:xfrm>
        </p:spPr>
      </p:pic>
    </p:spTree>
    <p:extLst>
      <p:ext uri="{BB962C8B-B14F-4D97-AF65-F5344CB8AC3E}">
        <p14:creationId xmlns:p14="http://schemas.microsoft.com/office/powerpoint/2010/main" val="3829438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FACA9-E80B-B284-AC89-6594756C3655}"/>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0FF66D4-41B5-5475-7239-1831E99ACC49}"/>
              </a:ext>
            </a:extLst>
          </p:cNvPr>
          <p:cNvSpPr>
            <a:spLocks noGrp="1"/>
          </p:cNvSpPr>
          <p:nvPr>
            <p:ph type="title"/>
          </p:nvPr>
        </p:nvSpPr>
        <p:spPr>
          <a:xfrm>
            <a:off x="475489" y="3926313"/>
            <a:ext cx="4023359" cy="2434374"/>
          </a:xfrm>
        </p:spPr>
        <p:txBody>
          <a:bodyPr>
            <a:normAutofit/>
          </a:bodyPr>
          <a:lstStyle/>
          <a:p>
            <a:r>
              <a:rPr lang="en-US"/>
              <a:t>Tool Demo: Color Preferences </a:t>
            </a:r>
          </a:p>
        </p:txBody>
      </p:sp>
      <p:pic>
        <p:nvPicPr>
          <p:cNvPr id="3" name="color preferences" descr="Demo video showing how to use the color preferences tool during testing.">
            <a:hlinkClick r:id="" action="ppaction://media"/>
            <a:extLst>
              <a:ext uri="{FF2B5EF4-FFF2-40B4-BE49-F238E27FC236}">
                <a16:creationId xmlns:a16="http://schemas.microsoft.com/office/drawing/2014/main" id="{1DC8EDC2-2429-AC55-CBB7-952A3F3DF884}"/>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A9B07261-2F8A-4919-BA24-D6D4884C70B5}" label="" lang="en-us" r:embed="rId5"/>
                        </p173:trackLst>
                      </p173:tracksInfo>
                    </p:ext>
                  </p14:extLst>
                </p14:media>
              </p:ext>
            </p:extLst>
          </p:nvPr>
        </p:nvPicPr>
        <p:blipFill>
          <a:blip r:embed="rId6"/>
          <a:stretch>
            <a:fillRect/>
          </a:stretch>
        </p:blipFill>
        <p:spPr>
          <a:xfrm>
            <a:off x="4460576" y="-6470"/>
            <a:ext cx="13831018" cy="10343071"/>
          </a:xfrm>
          <a:prstGeom prst="rect">
            <a:avLst/>
          </a:prstGeom>
        </p:spPr>
      </p:pic>
    </p:spTree>
    <p:extLst>
      <p:ext uri="{BB962C8B-B14F-4D97-AF65-F5344CB8AC3E}">
        <p14:creationId xmlns:p14="http://schemas.microsoft.com/office/powerpoint/2010/main" val="3363558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81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D18DD-C695-CBB7-88D8-BA8D9A174522}"/>
              </a:ext>
            </a:extLst>
          </p:cNvPr>
          <p:cNvSpPr>
            <a:spLocks noGrp="1"/>
          </p:cNvSpPr>
          <p:nvPr>
            <p:ph type="title"/>
          </p:nvPr>
        </p:nvSpPr>
        <p:spPr/>
        <p:txBody>
          <a:bodyPr/>
          <a:lstStyle/>
          <a:p>
            <a:r>
              <a:rPr lang="en-US"/>
              <a:t>Flag Question</a:t>
            </a:r>
          </a:p>
        </p:txBody>
      </p:sp>
      <p:pic>
        <p:nvPicPr>
          <p:cNvPr id="3" name="Picture 2">
            <a:extLst>
              <a:ext uri="{FF2B5EF4-FFF2-40B4-BE49-F238E27FC236}">
                <a16:creationId xmlns:a16="http://schemas.microsoft.com/office/drawing/2014/main" id="{3EB1A929-14A8-4CBA-56E9-411C07A4E82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918988" y="3791725"/>
            <a:ext cx="2195812" cy="2065007"/>
          </a:xfrm>
          <a:prstGeom prst="rect">
            <a:avLst/>
          </a:prstGeom>
          <a:ln>
            <a:noFill/>
          </a:ln>
          <a:effectLst>
            <a:softEdge rad="112500"/>
          </a:effectLst>
        </p:spPr>
      </p:pic>
      <p:sp>
        <p:nvSpPr>
          <p:cNvPr id="9" name="Content Placeholder 8">
            <a:extLst>
              <a:ext uri="{FF2B5EF4-FFF2-40B4-BE49-F238E27FC236}">
                <a16:creationId xmlns:a16="http://schemas.microsoft.com/office/drawing/2014/main" id="{67309AE5-40ED-52F0-DD45-3042D6D23DFC}"/>
              </a:ext>
            </a:extLst>
          </p:cNvPr>
          <p:cNvSpPr>
            <a:spLocks noGrp="1"/>
          </p:cNvSpPr>
          <p:nvPr>
            <p:ph idx="1"/>
          </p:nvPr>
        </p:nvSpPr>
        <p:spPr>
          <a:xfrm>
            <a:off x="4338103" y="4594860"/>
            <a:ext cx="12030909" cy="1097280"/>
          </a:xfrm>
        </p:spPr>
        <p:txBody>
          <a:bodyPr>
            <a:normAutofit/>
          </a:bodyPr>
          <a:lstStyle/>
          <a:p>
            <a:r>
              <a:rPr lang="en-US" sz="4000" dirty="0"/>
              <a:t>Flag a question if you want to come back to it later.</a:t>
            </a:r>
          </a:p>
        </p:txBody>
      </p:sp>
    </p:spTree>
    <p:extLst>
      <p:ext uri="{BB962C8B-B14F-4D97-AF65-F5344CB8AC3E}">
        <p14:creationId xmlns:p14="http://schemas.microsoft.com/office/powerpoint/2010/main" val="41967654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722F7-859F-30C0-85CC-130D83BCD5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D77CFB-7DE8-F640-D1C1-6D32E2A71FCA}"/>
              </a:ext>
            </a:extLst>
          </p:cNvPr>
          <p:cNvSpPr>
            <a:spLocks noGrp="1"/>
          </p:cNvSpPr>
          <p:nvPr>
            <p:ph type="title"/>
          </p:nvPr>
        </p:nvSpPr>
        <p:spPr>
          <a:xfrm>
            <a:off x="387568" y="4028037"/>
            <a:ext cx="3732809" cy="2838211"/>
          </a:xfrm>
        </p:spPr>
        <p:txBody>
          <a:bodyPr anchor="t">
            <a:normAutofit/>
          </a:bodyPr>
          <a:lstStyle/>
          <a:p>
            <a:r>
              <a:rPr lang="en-US" sz="4400"/>
              <a:t>Tool Demo:</a:t>
            </a:r>
            <a:br>
              <a:rPr lang="en-US" sz="4400"/>
            </a:br>
            <a:r>
              <a:rPr lang="en-US" sz="4400"/>
              <a:t>Flag Question </a:t>
            </a:r>
          </a:p>
        </p:txBody>
      </p:sp>
      <p:pic>
        <p:nvPicPr>
          <p:cNvPr id="4" name="flag" descr="Demo video showing how to use the &quot;Flag Question&quot; tool during testing.">
            <a:hlinkClick r:id="" action="ppaction://media"/>
            <a:extLst>
              <a:ext uri="{FF2B5EF4-FFF2-40B4-BE49-F238E27FC236}">
                <a16:creationId xmlns:a16="http://schemas.microsoft.com/office/drawing/2014/main" id="{3C04C301-BC5C-4A9D-6EA8-C04A01889ACA}"/>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F4B5D7CB-1BDF-4A69-9A7E-FAC35C7EDF71}" label="" lang="en-us" r:embed="rId5"/>
                        </p173:trackLst>
                      </p173:tracksInfo>
                    </p:ext>
                  </p14:extLst>
                </p14:media>
              </p:ext>
            </p:extLst>
          </p:nvPr>
        </p:nvPicPr>
        <p:blipFill>
          <a:blip r:embed="rId6"/>
          <a:stretch>
            <a:fillRect/>
          </a:stretch>
        </p:blipFill>
        <p:spPr>
          <a:xfrm>
            <a:off x="4543295" y="-4697"/>
            <a:ext cx="13742095" cy="10296394"/>
          </a:xfrm>
          <a:prstGeom prst="rect">
            <a:avLst/>
          </a:prstGeom>
        </p:spPr>
      </p:pic>
    </p:spTree>
    <p:extLst>
      <p:ext uri="{BB962C8B-B14F-4D97-AF65-F5344CB8AC3E}">
        <p14:creationId xmlns:p14="http://schemas.microsoft.com/office/powerpoint/2010/main" val="1434273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3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E0A3E-049E-A8FB-55E5-D9083F01774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B7DDFE7-D34A-6252-559E-B80658ACB027}"/>
              </a:ext>
            </a:extLst>
          </p:cNvPr>
          <p:cNvSpPr>
            <a:spLocks noGrp="1"/>
          </p:cNvSpPr>
          <p:nvPr>
            <p:ph type="title"/>
          </p:nvPr>
        </p:nvSpPr>
        <p:spPr/>
        <p:txBody>
          <a:bodyPr/>
          <a:lstStyle/>
          <a:p>
            <a:r>
              <a:rPr lang="en-US"/>
              <a:t>References</a:t>
            </a:r>
          </a:p>
        </p:txBody>
      </p:sp>
      <p:sp>
        <p:nvSpPr>
          <p:cNvPr id="4" name="TextBox 3">
            <a:extLst>
              <a:ext uri="{FF2B5EF4-FFF2-40B4-BE49-F238E27FC236}">
                <a16:creationId xmlns:a16="http://schemas.microsoft.com/office/drawing/2014/main" id="{68228BCB-D9C9-E7E5-D550-C93F843DF666}"/>
              </a:ext>
            </a:extLst>
          </p:cNvPr>
          <p:cNvSpPr txBox="1"/>
          <p:nvPr/>
        </p:nvSpPr>
        <p:spPr>
          <a:xfrm>
            <a:off x="4552629" y="4113785"/>
            <a:ext cx="13035855" cy="27735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en-US" sz="4000" dirty="0">
                <a:solidFill>
                  <a:srgbClr val="2F3D4C"/>
                </a:solidFill>
              </a:rPr>
              <a:t>Use the references tool to review the scoring rubrics for your writing. </a:t>
            </a:r>
          </a:p>
          <a:p>
            <a:pPr>
              <a:lnSpc>
                <a:spcPct val="110000"/>
              </a:lnSpc>
            </a:pPr>
            <a:endParaRPr lang="en-US" sz="4000" dirty="0">
              <a:solidFill>
                <a:srgbClr val="2F3D4C"/>
              </a:solidFill>
            </a:endParaRPr>
          </a:p>
          <a:p>
            <a:pPr>
              <a:lnSpc>
                <a:spcPct val="110000"/>
              </a:lnSpc>
            </a:pPr>
            <a:r>
              <a:rPr lang="en-US" sz="4000" dirty="0">
                <a:solidFill>
                  <a:srgbClr val="2F3D4C"/>
                </a:solidFill>
              </a:rPr>
              <a:t>*This tool is only available for the ELA Writing assessment.</a:t>
            </a:r>
          </a:p>
        </p:txBody>
      </p:sp>
      <p:pic>
        <p:nvPicPr>
          <p:cNvPr id="6" name="Picture 5">
            <a:extLst>
              <a:ext uri="{FF2B5EF4-FFF2-40B4-BE49-F238E27FC236}">
                <a16:creationId xmlns:a16="http://schemas.microsoft.com/office/drawing/2014/main" id="{D3BE3CA7-7950-9F05-C0A2-A4E8C877293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53067" y="2776975"/>
            <a:ext cx="3399562" cy="3615696"/>
          </a:xfrm>
          <a:prstGeom prst="rect">
            <a:avLst/>
          </a:prstGeom>
          <a:ln>
            <a:noFill/>
          </a:ln>
          <a:effectLst>
            <a:softEdge rad="112500"/>
          </a:effectLst>
        </p:spPr>
      </p:pic>
    </p:spTree>
    <p:extLst>
      <p:ext uri="{BB962C8B-B14F-4D97-AF65-F5344CB8AC3E}">
        <p14:creationId xmlns:p14="http://schemas.microsoft.com/office/powerpoint/2010/main" val="1952209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F6371-C614-5E16-E6FB-FB8592A5C1D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74D6806-1115-115E-5751-DD67CFE0F420}"/>
              </a:ext>
            </a:extLst>
          </p:cNvPr>
          <p:cNvSpPr>
            <a:spLocks noGrp="1"/>
          </p:cNvSpPr>
          <p:nvPr>
            <p:ph type="title"/>
          </p:nvPr>
        </p:nvSpPr>
        <p:spPr>
          <a:xfrm>
            <a:off x="553212" y="3844575"/>
            <a:ext cx="4091940" cy="2597849"/>
          </a:xfrm>
        </p:spPr>
        <p:txBody>
          <a:bodyPr>
            <a:normAutofit/>
          </a:bodyPr>
          <a:lstStyle/>
          <a:p>
            <a:r>
              <a:rPr lang="en-US"/>
              <a:t>Tool Demo:</a:t>
            </a:r>
            <a:br>
              <a:rPr lang="en-US"/>
            </a:br>
            <a:r>
              <a:rPr lang="en-US"/>
              <a:t>References</a:t>
            </a:r>
          </a:p>
        </p:txBody>
      </p:sp>
      <p:sp>
        <p:nvSpPr>
          <p:cNvPr id="2" name="Content Placeholder 1">
            <a:extLst>
              <a:ext uri="{FF2B5EF4-FFF2-40B4-BE49-F238E27FC236}">
                <a16:creationId xmlns:a16="http://schemas.microsoft.com/office/drawing/2014/main" id="{7677E976-9419-704D-2E04-BC6F08B1D403}"/>
              </a:ext>
            </a:extLst>
          </p:cNvPr>
          <p:cNvSpPr>
            <a:spLocks noGrp="1"/>
          </p:cNvSpPr>
          <p:nvPr>
            <p:ph idx="1"/>
          </p:nvPr>
        </p:nvSpPr>
        <p:spPr>
          <a:xfrm>
            <a:off x="6510528" y="1817316"/>
            <a:ext cx="10858500" cy="6333699"/>
          </a:xfrm>
        </p:spPr>
        <p:txBody>
          <a:bodyPr/>
          <a:lstStyle/>
          <a:p>
            <a:endParaRPr lang="en-US"/>
          </a:p>
        </p:txBody>
      </p:sp>
      <p:pic>
        <p:nvPicPr>
          <p:cNvPr id="3" name="references" descr="Demo video showing how to use the references tool during testing.">
            <a:hlinkClick r:id="" action="ppaction://media"/>
            <a:extLst>
              <a:ext uri="{FF2B5EF4-FFF2-40B4-BE49-F238E27FC236}">
                <a16:creationId xmlns:a16="http://schemas.microsoft.com/office/drawing/2014/main" id="{19CBB774-2C4A-5096-C796-9745EC3F74BF}"/>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9B7BA53F-6CC6-4315-940B-A774A15FB276}" label="" lang="en-gb" r:embed="rId5"/>
                        </p173:trackLst>
                      </p173:tracksInfo>
                    </p:ext>
                  </p14:extLst>
                </p14:media>
              </p:ext>
            </p:extLst>
          </p:nvPr>
        </p:nvPicPr>
        <p:blipFill>
          <a:blip r:embed="rId6"/>
          <a:stretch>
            <a:fillRect/>
          </a:stretch>
        </p:blipFill>
        <p:spPr>
          <a:xfrm>
            <a:off x="4386719" y="-4697"/>
            <a:ext cx="13898671" cy="10312052"/>
          </a:xfrm>
          <a:prstGeom prst="rect">
            <a:avLst/>
          </a:prstGeom>
        </p:spPr>
      </p:pic>
    </p:spTree>
    <p:extLst>
      <p:ext uri="{BB962C8B-B14F-4D97-AF65-F5344CB8AC3E}">
        <p14:creationId xmlns:p14="http://schemas.microsoft.com/office/powerpoint/2010/main" val="37555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1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B67A3-3725-4C33-2BB2-AAC9A1F1723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BB6DB1A-2B66-A58E-15D9-62DAF46CE7C7}"/>
              </a:ext>
            </a:extLst>
          </p:cNvPr>
          <p:cNvSpPr>
            <a:spLocks noGrp="1"/>
          </p:cNvSpPr>
          <p:nvPr>
            <p:ph type="title"/>
          </p:nvPr>
        </p:nvSpPr>
        <p:spPr/>
        <p:txBody>
          <a:bodyPr/>
          <a:lstStyle/>
          <a:p>
            <a:r>
              <a:rPr lang="en-US"/>
              <a:t>Calculator  </a:t>
            </a:r>
          </a:p>
        </p:txBody>
      </p:sp>
      <p:sp>
        <p:nvSpPr>
          <p:cNvPr id="6" name="Content Placeholder 5">
            <a:extLst>
              <a:ext uri="{FF2B5EF4-FFF2-40B4-BE49-F238E27FC236}">
                <a16:creationId xmlns:a16="http://schemas.microsoft.com/office/drawing/2014/main" id="{6AAF6E0B-4251-C670-2D7F-D43B2DD9BC92}"/>
              </a:ext>
            </a:extLst>
          </p:cNvPr>
          <p:cNvSpPr>
            <a:spLocks noGrp="1"/>
          </p:cNvSpPr>
          <p:nvPr>
            <p:ph sz="half" idx="2"/>
          </p:nvPr>
        </p:nvSpPr>
        <p:spPr>
          <a:xfrm>
            <a:off x="4924612" y="3939562"/>
            <a:ext cx="11394379" cy="2663030"/>
          </a:xfrm>
        </p:spPr>
        <p:txBody>
          <a:bodyPr vert="horz" lIns="91440" tIns="45720" rIns="91440" bIns="45720" rtlCol="0" anchor="t">
            <a:normAutofit/>
          </a:bodyPr>
          <a:lstStyle/>
          <a:p>
            <a:pPr marL="0" indent="0">
              <a:buNone/>
            </a:pPr>
            <a:r>
              <a:rPr lang="en-US" sz="4000" dirty="0"/>
              <a:t>Use the calculator to solve equations. </a:t>
            </a:r>
          </a:p>
          <a:p>
            <a:pPr marL="0" indent="0">
              <a:buNone/>
            </a:pPr>
            <a:r>
              <a:rPr lang="en-US" sz="4000" dirty="0"/>
              <a:t>For some tests, you will have the option to choose between a basic or a scientific calculator.</a:t>
            </a:r>
            <a:endParaRPr lang="en-US" dirty="0"/>
          </a:p>
        </p:txBody>
      </p:sp>
      <p:pic>
        <p:nvPicPr>
          <p:cNvPr id="3" name="Picture 2">
            <a:extLst>
              <a:ext uri="{FF2B5EF4-FFF2-40B4-BE49-F238E27FC236}">
                <a16:creationId xmlns:a16="http://schemas.microsoft.com/office/drawing/2014/main" id="{3BF64DC1-BD41-BA78-9E13-BAFB550DAE0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485" y="3521793"/>
            <a:ext cx="3136985" cy="2933871"/>
          </a:xfrm>
          <a:prstGeom prst="rect">
            <a:avLst/>
          </a:prstGeom>
        </p:spPr>
      </p:pic>
    </p:spTree>
    <p:extLst>
      <p:ext uri="{BB962C8B-B14F-4D97-AF65-F5344CB8AC3E}">
        <p14:creationId xmlns:p14="http://schemas.microsoft.com/office/powerpoint/2010/main" val="31937342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8F1FA-5646-2071-7ABB-9934088A0D7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944B81B-FD81-6CF2-982B-75D407FC919B}"/>
              </a:ext>
            </a:extLst>
          </p:cNvPr>
          <p:cNvSpPr>
            <a:spLocks noGrp="1"/>
          </p:cNvSpPr>
          <p:nvPr>
            <p:ph type="title"/>
          </p:nvPr>
        </p:nvSpPr>
        <p:spPr/>
        <p:txBody>
          <a:bodyPr/>
          <a:lstStyle/>
          <a:p>
            <a:r>
              <a:rPr lang="en-US"/>
              <a:t>Graphing  </a:t>
            </a:r>
          </a:p>
        </p:txBody>
      </p:sp>
      <p:sp>
        <p:nvSpPr>
          <p:cNvPr id="4" name="TextBox 3">
            <a:extLst>
              <a:ext uri="{FF2B5EF4-FFF2-40B4-BE49-F238E27FC236}">
                <a16:creationId xmlns:a16="http://schemas.microsoft.com/office/drawing/2014/main" id="{7AD189AE-6B8C-B58D-33A5-7ACBA2A5EA08}"/>
              </a:ext>
            </a:extLst>
          </p:cNvPr>
          <p:cNvSpPr txBox="1"/>
          <p:nvPr/>
        </p:nvSpPr>
        <p:spPr>
          <a:xfrm>
            <a:off x="1106541" y="6455210"/>
            <a:ext cx="5655824" cy="20964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en-US" sz="4000">
                <a:solidFill>
                  <a:srgbClr val="2F3D4C"/>
                </a:solidFill>
              </a:rPr>
              <a:t>Use the graphing tool to perform calculations and produce graphs.</a:t>
            </a:r>
            <a:endParaRPr lang="en-US" sz="4000"/>
          </a:p>
        </p:txBody>
      </p:sp>
      <p:pic>
        <p:nvPicPr>
          <p:cNvPr id="9" name="Picture 8">
            <a:extLst>
              <a:ext uri="{FF2B5EF4-FFF2-40B4-BE49-F238E27FC236}">
                <a16:creationId xmlns:a16="http://schemas.microsoft.com/office/drawing/2014/main" id="{1CB2C6B5-7620-97B1-1082-EAAED91C25A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408985" y="2064877"/>
            <a:ext cx="8942421" cy="72526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7F8C8783-19C2-A5C5-40A9-30BC9ED5003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936594" y="3527447"/>
            <a:ext cx="3076769" cy="2927763"/>
          </a:xfrm>
          <a:prstGeom prst="rect">
            <a:avLst/>
          </a:prstGeom>
          <a:ln>
            <a:noFill/>
          </a:ln>
          <a:effectLst>
            <a:softEdge rad="112500"/>
          </a:effectLst>
        </p:spPr>
      </p:pic>
    </p:spTree>
    <p:extLst>
      <p:ext uri="{BB962C8B-B14F-4D97-AF65-F5344CB8AC3E}">
        <p14:creationId xmlns:p14="http://schemas.microsoft.com/office/powerpoint/2010/main" val="243795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27A6B-AE13-B194-BF4F-8BC5D784047C}"/>
              </a:ext>
            </a:extLst>
          </p:cNvPr>
          <p:cNvSpPr>
            <a:spLocks noGrp="1"/>
          </p:cNvSpPr>
          <p:nvPr>
            <p:ph type="title"/>
          </p:nvPr>
        </p:nvSpPr>
        <p:spPr/>
        <p:txBody>
          <a:bodyPr/>
          <a:lstStyle/>
          <a:p>
            <a:r>
              <a:rPr lang="en-US"/>
              <a:t>Agenda</a:t>
            </a:r>
          </a:p>
        </p:txBody>
      </p:sp>
      <p:sp>
        <p:nvSpPr>
          <p:cNvPr id="3" name="Content Placeholder 2">
            <a:extLst>
              <a:ext uri="{FF2B5EF4-FFF2-40B4-BE49-F238E27FC236}">
                <a16:creationId xmlns:a16="http://schemas.microsoft.com/office/drawing/2014/main" id="{3D25C992-F0DC-7A5B-B1C6-B4B34E678A18}"/>
              </a:ext>
            </a:extLst>
          </p:cNvPr>
          <p:cNvSpPr>
            <a:spLocks noGrp="1"/>
          </p:cNvSpPr>
          <p:nvPr>
            <p:ph idx="4294967295"/>
          </p:nvPr>
        </p:nvSpPr>
        <p:spPr>
          <a:xfrm>
            <a:off x="6107590" y="1265323"/>
            <a:ext cx="11215718" cy="7492630"/>
          </a:xfrm>
        </p:spPr>
        <p:txBody>
          <a:bodyPr vert="horz" lIns="91440" tIns="45720" rIns="91440" bIns="45720" rtlCol="0" anchor="ctr">
            <a:normAutofit/>
          </a:bodyPr>
          <a:lstStyle/>
          <a:p>
            <a:r>
              <a:rPr lang="en-US" sz="4400"/>
              <a:t>Introduction to the built-in online tools</a:t>
            </a:r>
          </a:p>
          <a:p>
            <a:r>
              <a:rPr lang="en-US" sz="4400"/>
              <a:t>Practice using the tools</a:t>
            </a:r>
          </a:p>
          <a:p>
            <a:r>
              <a:rPr lang="en-US" sz="4400"/>
              <a:t>Resources</a:t>
            </a:r>
          </a:p>
        </p:txBody>
      </p:sp>
    </p:spTree>
    <p:extLst>
      <p:ext uri="{BB962C8B-B14F-4D97-AF65-F5344CB8AC3E}">
        <p14:creationId xmlns:p14="http://schemas.microsoft.com/office/powerpoint/2010/main" val="34982103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24D72-C44F-BCC1-DBA3-CE27429DD959}"/>
              </a:ext>
            </a:extLst>
          </p:cNvPr>
          <p:cNvSpPr>
            <a:spLocks noGrp="1"/>
          </p:cNvSpPr>
          <p:nvPr>
            <p:ph type="title"/>
          </p:nvPr>
        </p:nvSpPr>
        <p:spPr>
          <a:xfrm>
            <a:off x="918972" y="547687"/>
            <a:ext cx="16404336" cy="1097280"/>
          </a:xfrm>
        </p:spPr>
        <p:txBody>
          <a:bodyPr anchor="t">
            <a:normAutofit/>
          </a:bodyPr>
          <a:lstStyle/>
          <a:p>
            <a:r>
              <a:rPr lang="en-US"/>
              <a:t>Help</a:t>
            </a:r>
          </a:p>
        </p:txBody>
      </p:sp>
      <p:pic>
        <p:nvPicPr>
          <p:cNvPr id="7" name="Content Placeholder 6">
            <a:extLst>
              <a:ext uri="{FF2B5EF4-FFF2-40B4-BE49-F238E27FC236}">
                <a16:creationId xmlns:a16="http://schemas.microsoft.com/office/drawing/2014/main" id="{9A969CD4-C355-0A97-EE94-7076987D2E8C}"/>
              </a:ext>
              <a:ext uri="{C183D7F6-B498-43B3-948B-1728B52AA6E4}">
                <adec:decorative xmlns:adec="http://schemas.microsoft.com/office/drawing/2017/decorative" val="1"/>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t="4317" r="-1" b="7405"/>
          <a:stretch>
            <a:fillRect/>
          </a:stretch>
        </p:blipFill>
        <p:spPr>
          <a:xfrm>
            <a:off x="2043019" y="3108388"/>
            <a:ext cx="4961055" cy="4060317"/>
          </a:xfrm>
          <a:noFill/>
        </p:spPr>
      </p:pic>
      <p:sp>
        <p:nvSpPr>
          <p:cNvPr id="12" name="Content Placeholder 3">
            <a:extLst>
              <a:ext uri="{FF2B5EF4-FFF2-40B4-BE49-F238E27FC236}">
                <a16:creationId xmlns:a16="http://schemas.microsoft.com/office/drawing/2014/main" id="{6438FCD5-8FE4-FD19-6429-323A47153484}"/>
              </a:ext>
            </a:extLst>
          </p:cNvPr>
          <p:cNvSpPr>
            <a:spLocks noGrp="1"/>
          </p:cNvSpPr>
          <p:nvPr>
            <p:ph sz="half" idx="2"/>
          </p:nvPr>
        </p:nvSpPr>
        <p:spPr>
          <a:xfrm>
            <a:off x="6729984" y="4535424"/>
            <a:ext cx="9890207" cy="2231136"/>
          </a:xfrm>
        </p:spPr>
        <p:txBody>
          <a:bodyPr>
            <a:normAutofit/>
          </a:bodyPr>
          <a:lstStyle/>
          <a:p>
            <a:pPr marL="0" indent="0">
              <a:buNone/>
            </a:pPr>
            <a:r>
              <a:rPr lang="en-US" sz="4000"/>
              <a:t>Use the help button to learn more about how things work in the test.</a:t>
            </a:r>
          </a:p>
        </p:txBody>
      </p:sp>
    </p:spTree>
    <p:extLst>
      <p:ext uri="{BB962C8B-B14F-4D97-AF65-F5344CB8AC3E}">
        <p14:creationId xmlns:p14="http://schemas.microsoft.com/office/powerpoint/2010/main" val="1353570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C5AA5-F2F2-BA10-6C47-4482DC9EE05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8655CBE-95D0-E768-A616-09DD5A20B309}"/>
              </a:ext>
            </a:extLst>
          </p:cNvPr>
          <p:cNvSpPr>
            <a:spLocks noGrp="1"/>
          </p:cNvSpPr>
          <p:nvPr>
            <p:ph type="title"/>
          </p:nvPr>
        </p:nvSpPr>
        <p:spPr>
          <a:xfrm>
            <a:off x="579233" y="4041386"/>
            <a:ext cx="3995226" cy="2434374"/>
          </a:xfrm>
        </p:spPr>
        <p:txBody>
          <a:bodyPr>
            <a:normAutofit/>
          </a:bodyPr>
          <a:lstStyle/>
          <a:p>
            <a:r>
              <a:rPr lang="en-US" sz="4400"/>
              <a:t>Tool Demo: Help</a:t>
            </a:r>
          </a:p>
        </p:txBody>
      </p:sp>
      <p:pic>
        <p:nvPicPr>
          <p:cNvPr id="2" name="help" descr="Demo video showing how to use the help menu during testing.">
            <a:hlinkClick r:id="" action="ppaction://media"/>
            <a:extLst>
              <a:ext uri="{FF2B5EF4-FFF2-40B4-BE49-F238E27FC236}">
                <a16:creationId xmlns:a16="http://schemas.microsoft.com/office/drawing/2014/main" id="{2CA0FF56-6652-5284-EBD1-1C8FBE26875B}"/>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17F612E-8C26-48F6-84CC-383986178F31}" label="" lang="en-us" r:embed="rId5"/>
                        </p173:trackLst>
                      </p173:tracksInfo>
                    </p:ext>
                  </p14:extLst>
                </p14:media>
              </p:ext>
            </p:extLst>
          </p:nvPr>
        </p:nvPicPr>
        <p:blipFill>
          <a:blip r:embed="rId6"/>
          <a:stretch>
            <a:fillRect/>
          </a:stretch>
        </p:blipFill>
        <p:spPr>
          <a:xfrm>
            <a:off x="4543295" y="-4697"/>
            <a:ext cx="13742095" cy="10296394"/>
          </a:xfrm>
          <a:prstGeom prst="rect">
            <a:avLst/>
          </a:prstGeom>
        </p:spPr>
      </p:pic>
    </p:spTree>
    <p:extLst>
      <p:ext uri="{BB962C8B-B14F-4D97-AF65-F5344CB8AC3E}">
        <p14:creationId xmlns:p14="http://schemas.microsoft.com/office/powerpoint/2010/main" val="321227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482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880C0-9677-AAFF-BADF-F314123EBA2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C33CB49-664E-F60C-7ED8-AEFCF85F8EE3}"/>
              </a:ext>
            </a:extLst>
          </p:cNvPr>
          <p:cNvSpPr>
            <a:spLocks noGrp="1"/>
          </p:cNvSpPr>
          <p:nvPr>
            <p:ph type="title"/>
          </p:nvPr>
        </p:nvSpPr>
        <p:spPr/>
        <p:txBody>
          <a:bodyPr/>
          <a:lstStyle/>
          <a:p>
            <a:r>
              <a:rPr lang="en-US"/>
              <a:t>Keyboard Only Access</a:t>
            </a:r>
          </a:p>
        </p:txBody>
      </p:sp>
      <p:sp>
        <p:nvSpPr>
          <p:cNvPr id="6" name="Content Placeholder 5">
            <a:extLst>
              <a:ext uri="{FF2B5EF4-FFF2-40B4-BE49-F238E27FC236}">
                <a16:creationId xmlns:a16="http://schemas.microsoft.com/office/drawing/2014/main" id="{922EF488-5701-1081-82D7-F818F486B686}"/>
              </a:ext>
            </a:extLst>
          </p:cNvPr>
          <p:cNvSpPr>
            <a:spLocks noGrp="1"/>
          </p:cNvSpPr>
          <p:nvPr>
            <p:ph idx="1"/>
          </p:nvPr>
        </p:nvSpPr>
        <p:spPr>
          <a:xfrm>
            <a:off x="918973" y="2153781"/>
            <a:ext cx="16416580" cy="7010837"/>
          </a:xfrm>
        </p:spPr>
        <p:txBody>
          <a:bodyPr vert="horz" lIns="91440" tIns="45720" rIns="91440" bIns="45720" rtlCol="0" anchor="t">
            <a:normAutofit fontScale="92500" lnSpcReduction="20000"/>
          </a:bodyPr>
          <a:lstStyle/>
          <a:p>
            <a:pPr marL="457200" indent="-457200">
              <a:lnSpc>
                <a:spcPct val="120000"/>
              </a:lnSpc>
              <a:spcBef>
                <a:spcPts val="1200"/>
              </a:spcBef>
              <a:spcAft>
                <a:spcPts val="1800"/>
              </a:spcAft>
              <a:buChar char="•"/>
            </a:pPr>
            <a:r>
              <a:rPr lang="en-US" b="1" dirty="0"/>
              <a:t>Cross-off: </a:t>
            </a:r>
            <a:r>
              <a:rPr lang="en-US" dirty="0"/>
              <a:t>Use </a:t>
            </a:r>
            <a:r>
              <a:rPr lang="en-US" b="1" dirty="0"/>
              <a:t>Tab</a:t>
            </a:r>
            <a:r>
              <a:rPr lang="en-US" dirty="0"/>
              <a:t> key to navigate, use </a:t>
            </a:r>
            <a:r>
              <a:rPr lang="en-US" b="1" dirty="0"/>
              <a:t>Enter </a:t>
            </a:r>
            <a:r>
              <a:rPr lang="en-US" dirty="0"/>
              <a:t>key to select/remove the cross-off </a:t>
            </a:r>
          </a:p>
          <a:p>
            <a:pPr marL="457200" indent="-457200">
              <a:lnSpc>
                <a:spcPct val="120000"/>
              </a:lnSpc>
              <a:spcBef>
                <a:spcPts val="1200"/>
              </a:spcBef>
              <a:spcAft>
                <a:spcPts val="1800"/>
              </a:spcAft>
              <a:buChar char="•"/>
            </a:pPr>
            <a:r>
              <a:rPr lang="en-US" b="1" dirty="0"/>
              <a:t>Notepad: </a:t>
            </a:r>
            <a:r>
              <a:rPr lang="en-US" dirty="0"/>
              <a:t>Use </a:t>
            </a:r>
            <a:r>
              <a:rPr lang="en-US" b="1" dirty="0"/>
              <a:t>Tab</a:t>
            </a:r>
            <a:r>
              <a:rPr lang="en-US" dirty="0"/>
              <a:t> key to navigate; use </a:t>
            </a:r>
            <a:r>
              <a:rPr lang="en-US" b="1" dirty="0"/>
              <a:t>CTRL + arrow keys</a:t>
            </a:r>
            <a:r>
              <a:rPr lang="en-US" dirty="0"/>
              <a:t> to move the notepad window on the screen, to corner logo; use arrows to resize</a:t>
            </a:r>
          </a:p>
          <a:p>
            <a:pPr marL="457200" indent="-457200">
              <a:lnSpc>
                <a:spcPct val="120000"/>
              </a:lnSpc>
              <a:spcBef>
                <a:spcPts val="1200"/>
              </a:spcBef>
              <a:spcAft>
                <a:spcPts val="1800"/>
              </a:spcAft>
              <a:buChar char="•"/>
            </a:pPr>
            <a:r>
              <a:rPr lang="en-US" b="1" dirty="0"/>
              <a:t>Magnifier: </a:t>
            </a:r>
            <a:r>
              <a:rPr lang="en-US" dirty="0"/>
              <a:t>Use </a:t>
            </a:r>
            <a:r>
              <a:rPr lang="en-US" b="1" dirty="0"/>
              <a:t>Tab</a:t>
            </a:r>
            <a:r>
              <a:rPr lang="en-US" dirty="0"/>
              <a:t> key to navigate to the magnification tool; use </a:t>
            </a:r>
            <a:r>
              <a:rPr lang="en-US" b="1" dirty="0"/>
              <a:t>Enter </a:t>
            </a:r>
            <a:r>
              <a:rPr lang="en-US" dirty="0"/>
              <a:t>key to open menu options; use </a:t>
            </a:r>
            <a:r>
              <a:rPr lang="en-US" b="1" dirty="0"/>
              <a:t>Arrow keys</a:t>
            </a:r>
            <a:r>
              <a:rPr lang="en-US" dirty="0"/>
              <a:t> to scroll through the magnification options; use </a:t>
            </a:r>
            <a:r>
              <a:rPr lang="en-US" b="1" dirty="0"/>
              <a:t>Enter </a:t>
            </a:r>
            <a:r>
              <a:rPr lang="en-US" dirty="0"/>
              <a:t>to select magnification level</a:t>
            </a:r>
            <a:endParaRPr lang="en-US" dirty="0">
              <a:highlight>
                <a:srgbClr val="FFFF00"/>
              </a:highlight>
            </a:endParaRPr>
          </a:p>
          <a:p>
            <a:pPr marL="457200" indent="-457200">
              <a:lnSpc>
                <a:spcPct val="120000"/>
              </a:lnSpc>
              <a:spcBef>
                <a:spcPts val="1200"/>
              </a:spcBef>
              <a:spcAft>
                <a:spcPts val="1800"/>
              </a:spcAft>
              <a:buChar char="•"/>
            </a:pPr>
            <a:r>
              <a:rPr lang="en-US" b="1" dirty="0"/>
              <a:t>Line Guide: </a:t>
            </a:r>
            <a:r>
              <a:rPr lang="en-US" dirty="0"/>
              <a:t>Use the</a:t>
            </a:r>
            <a:r>
              <a:rPr lang="en-US" b="1" dirty="0"/>
              <a:t> arrow keys </a:t>
            </a:r>
            <a:r>
              <a:rPr lang="en-US" dirty="0"/>
              <a:t>to move the line guide up and down on the page</a:t>
            </a:r>
          </a:p>
          <a:p>
            <a:pPr marL="457200" indent="-457200">
              <a:lnSpc>
                <a:spcPct val="120000"/>
              </a:lnSpc>
              <a:spcBef>
                <a:spcPts val="1200"/>
              </a:spcBef>
              <a:spcAft>
                <a:spcPts val="1800"/>
              </a:spcAft>
              <a:buChar char="•"/>
            </a:pPr>
            <a:r>
              <a:rPr lang="en-US" b="1" dirty="0"/>
              <a:t>Masking: </a:t>
            </a:r>
            <a:r>
              <a:rPr lang="en-US" dirty="0"/>
              <a:t>Use </a:t>
            </a:r>
            <a:r>
              <a:rPr lang="en-US" b="1" dirty="0"/>
              <a:t>Tab</a:t>
            </a:r>
            <a:r>
              <a:rPr lang="en-US" dirty="0"/>
              <a:t> key to navigate; use </a:t>
            </a:r>
            <a:r>
              <a:rPr lang="en-US" b="1" dirty="0"/>
              <a:t>CTRL + arrow keys</a:t>
            </a:r>
            <a:r>
              <a:rPr lang="en-US" dirty="0"/>
              <a:t> to move the mask on the screen, to corner logo; use </a:t>
            </a:r>
            <a:r>
              <a:rPr lang="en-US" b="1" dirty="0"/>
              <a:t>arrow keys</a:t>
            </a:r>
            <a:r>
              <a:rPr lang="en-US" dirty="0"/>
              <a:t> to resize</a:t>
            </a:r>
          </a:p>
          <a:p>
            <a:pPr marL="457200" indent="-457200">
              <a:lnSpc>
                <a:spcPct val="120000"/>
              </a:lnSpc>
              <a:spcBef>
                <a:spcPts val="1200"/>
              </a:spcBef>
              <a:spcAft>
                <a:spcPts val="1800"/>
              </a:spcAft>
              <a:buChar char="•"/>
            </a:pPr>
            <a:r>
              <a:rPr lang="en-US" b="1" dirty="0"/>
              <a:t>Calculator: </a:t>
            </a:r>
            <a:r>
              <a:rPr lang="en-US" dirty="0"/>
              <a:t>Use </a:t>
            </a:r>
            <a:r>
              <a:rPr lang="en-US" b="1" dirty="0"/>
              <a:t>Tab</a:t>
            </a:r>
            <a:r>
              <a:rPr lang="en-US" dirty="0"/>
              <a:t> key to navigate to selection; use </a:t>
            </a:r>
            <a:r>
              <a:rPr lang="en-US" b="1" dirty="0"/>
              <a:t>Enter</a:t>
            </a:r>
            <a:r>
              <a:rPr lang="en-US" dirty="0"/>
              <a:t> to select option</a:t>
            </a:r>
          </a:p>
          <a:p>
            <a:pPr marL="457200" indent="-457200">
              <a:lnSpc>
                <a:spcPct val="120000"/>
              </a:lnSpc>
              <a:spcBef>
                <a:spcPts val="1200"/>
              </a:spcBef>
              <a:spcAft>
                <a:spcPts val="1800"/>
              </a:spcAft>
              <a:buChar char="•"/>
            </a:pPr>
            <a:r>
              <a:rPr lang="en-US" b="1" dirty="0"/>
              <a:t>Starting points: </a:t>
            </a:r>
            <a:r>
              <a:rPr lang="en-US" dirty="0"/>
              <a:t>Use </a:t>
            </a:r>
            <a:r>
              <a:rPr lang="en-US" b="1" dirty="0"/>
              <a:t>arrow keys</a:t>
            </a:r>
            <a:r>
              <a:rPr lang="en-US" dirty="0"/>
              <a:t> to navigate a text selection; use </a:t>
            </a:r>
            <a:r>
              <a:rPr lang="en-US" b="1" dirty="0"/>
              <a:t>enter </a:t>
            </a:r>
            <a:r>
              <a:rPr lang="en-US" dirty="0"/>
              <a:t>to read from starting point; use </a:t>
            </a:r>
            <a:r>
              <a:rPr lang="en-US" b="1" dirty="0"/>
              <a:t>enter </a:t>
            </a:r>
            <a:r>
              <a:rPr lang="en-US" dirty="0"/>
              <a:t>to read question; use </a:t>
            </a:r>
            <a:r>
              <a:rPr lang="en-US" b="1" dirty="0"/>
              <a:t>arrow keys</a:t>
            </a:r>
            <a:r>
              <a:rPr lang="en-US" dirty="0"/>
              <a:t> to read answer choices</a:t>
            </a:r>
          </a:p>
        </p:txBody>
      </p:sp>
    </p:spTree>
    <p:extLst>
      <p:ext uri="{BB962C8B-B14F-4D97-AF65-F5344CB8AC3E}">
        <p14:creationId xmlns:p14="http://schemas.microsoft.com/office/powerpoint/2010/main" val="3842771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EF934-2823-5F61-DD81-CF5C304D05E6}"/>
              </a:ext>
            </a:extLst>
          </p:cNvPr>
          <p:cNvSpPr>
            <a:spLocks noGrp="1"/>
          </p:cNvSpPr>
          <p:nvPr>
            <p:ph type="title"/>
          </p:nvPr>
        </p:nvSpPr>
        <p:spPr/>
        <p:txBody>
          <a:bodyPr/>
          <a:lstStyle/>
          <a:p>
            <a:r>
              <a:rPr lang="en-US"/>
              <a:t>Final Thoughts</a:t>
            </a:r>
          </a:p>
        </p:txBody>
      </p:sp>
      <p:sp>
        <p:nvSpPr>
          <p:cNvPr id="3" name="Content Placeholder 2">
            <a:extLst>
              <a:ext uri="{FF2B5EF4-FFF2-40B4-BE49-F238E27FC236}">
                <a16:creationId xmlns:a16="http://schemas.microsoft.com/office/drawing/2014/main" id="{5E90C420-AF6F-B641-1BCE-1D247EAA000E}"/>
              </a:ext>
            </a:extLst>
          </p:cNvPr>
          <p:cNvSpPr>
            <a:spLocks noGrp="1"/>
          </p:cNvSpPr>
          <p:nvPr>
            <p:ph idx="1"/>
          </p:nvPr>
        </p:nvSpPr>
        <p:spPr>
          <a:xfrm>
            <a:off x="918972" y="2670047"/>
            <a:ext cx="16143732" cy="5480967"/>
          </a:xfrm>
        </p:spPr>
        <p:txBody>
          <a:bodyPr>
            <a:normAutofit/>
          </a:bodyPr>
          <a:lstStyle/>
          <a:p>
            <a:pPr marL="457200" indent="-457200">
              <a:buFont typeface="Arial" panose="020B0604020202020204" pitchFamily="34" charset="0"/>
              <a:buChar char="•"/>
            </a:pPr>
            <a:r>
              <a:rPr lang="en-US" sz="4000" dirty="0"/>
              <a:t>Online testing tools can help you work through questions to find the best answer.</a:t>
            </a:r>
          </a:p>
          <a:p>
            <a:pPr marL="457200" indent="-457200">
              <a:buFont typeface="Arial" panose="020B0604020202020204" pitchFamily="34" charset="0"/>
              <a:buChar char="•"/>
            </a:pPr>
            <a:r>
              <a:rPr lang="en-US" sz="4000" dirty="0"/>
              <a:t>You are not required to use the tools, but they are good test-taking strategies.</a:t>
            </a:r>
          </a:p>
          <a:p>
            <a:pPr marL="457200" indent="-457200">
              <a:buFont typeface="Arial" panose="020B0604020202020204" pitchFamily="34" charset="0"/>
              <a:buChar char="•"/>
            </a:pPr>
            <a:r>
              <a:rPr lang="en-US" sz="4000" dirty="0"/>
              <a:t>You do not have to close the tools to move forward in the test.</a:t>
            </a:r>
          </a:p>
          <a:p>
            <a:pPr marL="457200" indent="-457200">
              <a:buFont typeface="Arial" panose="020B0604020202020204" pitchFamily="34" charset="0"/>
              <a:buChar char="•"/>
            </a:pPr>
            <a:r>
              <a:rPr lang="en-US" sz="4000" dirty="0"/>
              <a:t>If you need more help learning how to use a specific tool, ask your teacher for support.</a:t>
            </a:r>
          </a:p>
        </p:txBody>
      </p:sp>
    </p:spTree>
    <p:extLst>
      <p:ext uri="{BB962C8B-B14F-4D97-AF65-F5344CB8AC3E}">
        <p14:creationId xmlns:p14="http://schemas.microsoft.com/office/powerpoint/2010/main" val="27630810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5DDA-25B7-9906-A270-E114B1C52855}"/>
              </a:ext>
            </a:extLst>
          </p:cNvPr>
          <p:cNvSpPr>
            <a:spLocks noGrp="1"/>
          </p:cNvSpPr>
          <p:nvPr>
            <p:ph type="title"/>
          </p:nvPr>
        </p:nvSpPr>
        <p:spPr>
          <a:xfrm>
            <a:off x="918972" y="1265995"/>
            <a:ext cx="4647438" cy="7132320"/>
          </a:xfrm>
        </p:spPr>
        <p:txBody>
          <a:bodyPr anchor="ctr">
            <a:normAutofit/>
          </a:bodyPr>
          <a:lstStyle/>
          <a:p>
            <a:r>
              <a:rPr lang="en-US" sz="8100"/>
              <a:t>Time to Practice!</a:t>
            </a:r>
          </a:p>
        </p:txBody>
      </p:sp>
      <p:graphicFrame>
        <p:nvGraphicFramePr>
          <p:cNvPr id="6" name="Content Placeholder 2" descr="Go to The SC READY Online Tools Training platform&#10;">
            <a:extLst>
              <a:ext uri="{FF2B5EF4-FFF2-40B4-BE49-F238E27FC236}">
                <a16:creationId xmlns:a16="http://schemas.microsoft.com/office/drawing/2014/main" id="{DD674E51-1EF4-5B3E-F116-3105E9A49898}"/>
              </a:ext>
            </a:extLst>
          </p:cNvPr>
          <p:cNvGraphicFramePr>
            <a:graphicFrameLocks noGrp="1"/>
          </p:cNvGraphicFramePr>
          <p:nvPr>
            <p:ph idx="4294967295"/>
            <p:extLst>
              <p:ext uri="{D42A27DB-BD31-4B8C-83A1-F6EECF244321}">
                <p14:modId xmlns:p14="http://schemas.microsoft.com/office/powerpoint/2010/main" val="1792091993"/>
              </p:ext>
            </p:extLst>
          </p:nvPr>
        </p:nvGraphicFramePr>
        <p:xfrm>
          <a:off x="6868150" y="1265996"/>
          <a:ext cx="10658720" cy="7132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07045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5E827-0BA7-5B0A-4E14-3397798CD375}"/>
              </a:ext>
            </a:extLst>
          </p:cNvPr>
          <p:cNvSpPr>
            <a:spLocks noGrp="1"/>
          </p:cNvSpPr>
          <p:nvPr>
            <p:ph type="title"/>
          </p:nvPr>
        </p:nvSpPr>
        <p:spPr/>
        <p:txBody>
          <a:bodyPr/>
          <a:lstStyle/>
          <a:p>
            <a:r>
              <a:rPr kumimoji="0" lang="en-US" sz="5000" b="1" i="0" u="none" strike="noStrike" kern="1200" cap="none" spc="0" normalizeH="0" baseline="0" noProof="0">
                <a:ln>
                  <a:noFill/>
                </a:ln>
                <a:solidFill>
                  <a:srgbClr val="2F3D4C"/>
                </a:solidFill>
                <a:effectLst/>
                <a:uLnTx/>
                <a:uFillTx/>
                <a:latin typeface="Aptos" panose="02110004020202020204"/>
                <a:ea typeface="+mj-ea"/>
                <a:cs typeface="+mj-cs"/>
              </a:rPr>
              <a:t>Universal Support Tools</a:t>
            </a:r>
            <a:endParaRPr lang="en-US"/>
          </a:p>
        </p:txBody>
      </p:sp>
      <p:pic>
        <p:nvPicPr>
          <p:cNvPr id="13" name="Content Placeholder 12" descr="List of built-in tools showing corresponding buttons: pointer, cross-off, highlighter, notepad, calculator, line guide, masking, references, magnifier, graphing, help, options">
            <a:extLst>
              <a:ext uri="{FF2B5EF4-FFF2-40B4-BE49-F238E27FC236}">
                <a16:creationId xmlns:a16="http://schemas.microsoft.com/office/drawing/2014/main" id="{1CD3B2F9-A5AD-40AD-1646-A77D7CF0B7E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06728" y="2104327"/>
            <a:ext cx="14874544" cy="6078346"/>
          </a:xfrm>
        </p:spPr>
      </p:pic>
      <p:pic>
        <p:nvPicPr>
          <p:cNvPr id="6" name="Picture 5">
            <a:extLst>
              <a:ext uri="{FF2B5EF4-FFF2-40B4-BE49-F238E27FC236}">
                <a16:creationId xmlns:a16="http://schemas.microsoft.com/office/drawing/2014/main" id="{F3ECBCD7-0D88-163F-3E0F-310AC66803A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396082" y="2422204"/>
            <a:ext cx="4754880" cy="1392424"/>
          </a:xfrm>
          <a:prstGeom prst="rect">
            <a:avLst/>
          </a:prstGeom>
        </p:spPr>
      </p:pic>
      <p:pic>
        <p:nvPicPr>
          <p:cNvPr id="7" name="Picture 6">
            <a:extLst>
              <a:ext uri="{FF2B5EF4-FFF2-40B4-BE49-F238E27FC236}">
                <a16:creationId xmlns:a16="http://schemas.microsoft.com/office/drawing/2014/main" id="{788F5395-0666-4C25-02A8-45526C6955D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981789" y="2492306"/>
            <a:ext cx="4754880" cy="1322322"/>
          </a:xfrm>
          <a:prstGeom prst="rect">
            <a:avLst/>
          </a:prstGeom>
        </p:spPr>
      </p:pic>
    </p:spTree>
    <p:extLst>
      <p:ext uri="{BB962C8B-B14F-4D97-AF65-F5344CB8AC3E}">
        <p14:creationId xmlns:p14="http://schemas.microsoft.com/office/powerpoint/2010/main" val="392606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100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11000"/>
                            </p:stCondLst>
                            <p:childTnLst>
                              <p:par>
                                <p:cTn id="8" presetID="1" presetClass="entr" presetSubtype="0" fill="hold" nodeType="afterEffect">
                                  <p:stCondLst>
                                    <p:cond delay="175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F2220C8-DEDC-7994-6D48-60B51EB0BFF3}"/>
              </a:ext>
            </a:extLst>
          </p:cNvPr>
          <p:cNvSpPr>
            <a:spLocks noGrp="1"/>
          </p:cNvSpPr>
          <p:nvPr>
            <p:ph type="title"/>
          </p:nvPr>
        </p:nvSpPr>
        <p:spPr/>
        <p:txBody>
          <a:bodyPr/>
          <a:lstStyle/>
          <a:p>
            <a:r>
              <a:rPr lang="en-US"/>
              <a:t>Pointer</a:t>
            </a:r>
          </a:p>
        </p:txBody>
      </p:sp>
      <p:pic>
        <p:nvPicPr>
          <p:cNvPr id="4" name="Picture 3" descr="A blue mouse cursor">
            <a:extLst>
              <a:ext uri="{FF2B5EF4-FFF2-40B4-BE49-F238E27FC236}">
                <a16:creationId xmlns:a16="http://schemas.microsoft.com/office/drawing/2014/main" id="{4854B295-883F-0B6F-E097-67B34DFEC854}"/>
              </a:ext>
            </a:extLst>
          </p:cNvPr>
          <p:cNvPicPr>
            <a:picLocks noChangeAspect="1"/>
          </p:cNvPicPr>
          <p:nvPr/>
        </p:nvPicPr>
        <p:blipFill>
          <a:blip r:embed="rId3"/>
          <a:stretch>
            <a:fillRect/>
          </a:stretch>
        </p:blipFill>
        <p:spPr>
          <a:xfrm>
            <a:off x="1355139" y="3559614"/>
            <a:ext cx="3685212" cy="3167771"/>
          </a:xfrm>
          <a:prstGeom prst="rect">
            <a:avLst/>
          </a:prstGeom>
          <a:ln>
            <a:noFill/>
          </a:ln>
          <a:effectLst>
            <a:softEdge rad="112500"/>
          </a:effectLst>
        </p:spPr>
      </p:pic>
      <p:sp>
        <p:nvSpPr>
          <p:cNvPr id="2" name="Content Placeholder 1">
            <a:extLst>
              <a:ext uri="{FF2B5EF4-FFF2-40B4-BE49-F238E27FC236}">
                <a16:creationId xmlns:a16="http://schemas.microsoft.com/office/drawing/2014/main" id="{01088DC0-1A93-9609-B075-9B243C9FD911}"/>
              </a:ext>
            </a:extLst>
          </p:cNvPr>
          <p:cNvSpPr>
            <a:spLocks noGrp="1"/>
          </p:cNvSpPr>
          <p:nvPr>
            <p:ph sz="half" idx="2"/>
          </p:nvPr>
        </p:nvSpPr>
        <p:spPr>
          <a:xfrm>
            <a:off x="5144261" y="4682437"/>
            <a:ext cx="10221292" cy="922126"/>
          </a:xfrm>
        </p:spPr>
        <p:txBody>
          <a:bodyPr vert="horz" lIns="91440" tIns="45720" rIns="91440" bIns="45720" rtlCol="0" anchor="t">
            <a:normAutofit/>
          </a:bodyPr>
          <a:lstStyle/>
          <a:p>
            <a:pPr marL="0" indent="0">
              <a:buNone/>
            </a:pPr>
            <a:r>
              <a:rPr lang="en-US" sz="4000"/>
              <a:t>Use the pointer to select things on the screen.</a:t>
            </a:r>
          </a:p>
          <a:p>
            <a:endParaRPr lang="en-US"/>
          </a:p>
        </p:txBody>
      </p:sp>
    </p:spTree>
    <p:extLst>
      <p:ext uri="{BB962C8B-B14F-4D97-AF65-F5344CB8AC3E}">
        <p14:creationId xmlns:p14="http://schemas.microsoft.com/office/powerpoint/2010/main" val="4139973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906-34FB-C4CA-E164-638B8C12B81A}"/>
              </a:ext>
            </a:extLst>
          </p:cNvPr>
          <p:cNvSpPr>
            <a:spLocks noGrp="1"/>
          </p:cNvSpPr>
          <p:nvPr>
            <p:ph type="title"/>
          </p:nvPr>
        </p:nvSpPr>
        <p:spPr/>
        <p:txBody>
          <a:bodyPr/>
          <a:lstStyle/>
          <a:p>
            <a:r>
              <a:rPr lang="en-US"/>
              <a:t>Cross-Off</a:t>
            </a:r>
          </a:p>
        </p:txBody>
      </p:sp>
      <p:pic>
        <p:nvPicPr>
          <p:cNvPr id="5" name="Picture 4" descr="A blue x in a circle indicating the cross-off tool">
            <a:extLst>
              <a:ext uri="{FF2B5EF4-FFF2-40B4-BE49-F238E27FC236}">
                <a16:creationId xmlns:a16="http://schemas.microsoft.com/office/drawing/2014/main" id="{50B85EEE-B870-DCA3-AADD-DD98BDDF7180}"/>
              </a:ext>
            </a:extLst>
          </p:cNvPr>
          <p:cNvPicPr>
            <a:picLocks noChangeAspect="1"/>
          </p:cNvPicPr>
          <p:nvPr/>
        </p:nvPicPr>
        <p:blipFill>
          <a:blip r:embed="rId3"/>
          <a:stretch>
            <a:fillRect/>
          </a:stretch>
        </p:blipFill>
        <p:spPr>
          <a:xfrm>
            <a:off x="1424892" y="3152611"/>
            <a:ext cx="3283732" cy="2925121"/>
          </a:xfrm>
          <a:prstGeom prst="rect">
            <a:avLst/>
          </a:prstGeom>
          <a:ln>
            <a:noFill/>
          </a:ln>
          <a:effectLst>
            <a:softEdge rad="112500"/>
          </a:effectLst>
        </p:spPr>
      </p:pic>
      <p:sp>
        <p:nvSpPr>
          <p:cNvPr id="3" name="Content Placeholder 2">
            <a:extLst>
              <a:ext uri="{FF2B5EF4-FFF2-40B4-BE49-F238E27FC236}">
                <a16:creationId xmlns:a16="http://schemas.microsoft.com/office/drawing/2014/main" id="{71724136-9FCD-8F6F-4D85-A365E6583B54}"/>
              </a:ext>
            </a:extLst>
          </p:cNvPr>
          <p:cNvSpPr>
            <a:spLocks noGrp="1"/>
          </p:cNvSpPr>
          <p:nvPr>
            <p:ph sz="half" idx="1"/>
          </p:nvPr>
        </p:nvSpPr>
        <p:spPr>
          <a:xfrm>
            <a:off x="918972" y="6583744"/>
            <a:ext cx="8844006" cy="2471618"/>
          </a:xfrm>
        </p:spPr>
        <p:txBody>
          <a:bodyPr vert="horz" lIns="91440" tIns="45720" rIns="91440" bIns="45720" rtlCol="0" anchor="t">
            <a:normAutofit/>
          </a:bodyPr>
          <a:lstStyle/>
          <a:p>
            <a:pPr marL="0" indent="0">
              <a:buNone/>
            </a:pPr>
            <a:r>
              <a:rPr lang="en-US" sz="4000"/>
              <a:t>Use the cross-off tool to mark off answer choices that you have ruled out.</a:t>
            </a:r>
            <a:endParaRPr lang="en-US" sz="3200"/>
          </a:p>
        </p:txBody>
      </p:sp>
      <p:pic>
        <p:nvPicPr>
          <p:cNvPr id="8" name="Picture 7">
            <a:extLst>
              <a:ext uri="{FF2B5EF4-FFF2-40B4-BE49-F238E27FC236}">
                <a16:creationId xmlns:a16="http://schemas.microsoft.com/office/drawing/2014/main" id="{DC51CB7C-8153-B3AD-5B7B-17D0567BD3B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801957" y="2177641"/>
            <a:ext cx="4419285" cy="7040528"/>
          </a:xfrm>
          <a:prstGeom prst="rect">
            <a:avLst/>
          </a:prstGeom>
          <a:ln>
            <a:noFill/>
          </a:ln>
          <a:effectLst>
            <a:softEdge rad="112500"/>
          </a:effectLst>
        </p:spPr>
      </p:pic>
      <p:sp>
        <p:nvSpPr>
          <p:cNvPr id="9" name="Multiplication Sign 8">
            <a:extLst>
              <a:ext uri="{FF2B5EF4-FFF2-40B4-BE49-F238E27FC236}">
                <a16:creationId xmlns:a16="http://schemas.microsoft.com/office/drawing/2014/main" id="{3EA6E473-7BED-F82F-5393-53B0DE4760E1}"/>
              </a:ext>
              <a:ext uri="{C183D7F6-B498-43B3-948B-1728B52AA6E4}">
                <adec:decorative xmlns:adec="http://schemas.microsoft.com/office/drawing/2017/decorative" val="1"/>
              </a:ext>
            </a:extLst>
          </p:cNvPr>
          <p:cNvSpPr/>
          <p:nvPr/>
        </p:nvSpPr>
        <p:spPr>
          <a:xfrm>
            <a:off x="11549596" y="2357786"/>
            <a:ext cx="4023360" cy="1589650"/>
          </a:xfrm>
          <a:prstGeom prst="mathMultiply">
            <a:avLst>
              <a:gd name="adj1" fmla="val 10246"/>
            </a:avLst>
          </a:prstGeom>
          <a:solidFill>
            <a:schemeClr val="bg2">
              <a:lumMod val="9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n x being used to eliminate one answer">
            <a:extLst>
              <a:ext uri="{FF2B5EF4-FFF2-40B4-BE49-F238E27FC236}">
                <a16:creationId xmlns:a16="http://schemas.microsoft.com/office/drawing/2014/main" id="{A9B51844-B851-00A3-DBCD-141201313A1D}"/>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12304212" y="6077732"/>
            <a:ext cx="2176461" cy="1012024"/>
          </a:xfrm>
          <a:prstGeom prst="rect">
            <a:avLst/>
          </a:prstGeom>
        </p:spPr>
      </p:pic>
    </p:spTree>
    <p:extLst>
      <p:ext uri="{BB962C8B-B14F-4D97-AF65-F5344CB8AC3E}">
        <p14:creationId xmlns:p14="http://schemas.microsoft.com/office/powerpoint/2010/main" val="231851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425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225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35AE-CA58-681E-DCF0-780F0334513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CB34816-6327-121D-EC18-BB9DA62D2AC6}"/>
              </a:ext>
            </a:extLst>
          </p:cNvPr>
          <p:cNvSpPr>
            <a:spLocks noGrp="1"/>
          </p:cNvSpPr>
          <p:nvPr>
            <p:ph type="title"/>
          </p:nvPr>
        </p:nvSpPr>
        <p:spPr>
          <a:xfrm>
            <a:off x="506853" y="3489960"/>
            <a:ext cx="4070260" cy="5775959"/>
          </a:xfrm>
        </p:spPr>
        <p:txBody>
          <a:bodyPr>
            <a:normAutofit/>
          </a:bodyPr>
          <a:lstStyle/>
          <a:p>
            <a:r>
              <a:rPr lang="en-US" sz="4400"/>
              <a:t>Tool Demo:</a:t>
            </a:r>
            <a:br>
              <a:rPr lang="en-US" sz="4400"/>
            </a:br>
            <a:r>
              <a:rPr lang="en-US" sz="4400"/>
              <a:t>Cross-Off</a:t>
            </a:r>
          </a:p>
        </p:txBody>
      </p:sp>
      <p:pic>
        <p:nvPicPr>
          <p:cNvPr id="3" name="cross-off" descr="Demo video showing how to use the cross-off tool during testing.">
            <a:hlinkClick r:id="" action="ppaction://media"/>
            <a:extLst>
              <a:ext uri="{FF2B5EF4-FFF2-40B4-BE49-F238E27FC236}">
                <a16:creationId xmlns:a16="http://schemas.microsoft.com/office/drawing/2014/main" id="{75AB50F1-68AE-582C-9A05-1B4EFE07C178}"/>
              </a:ext>
            </a:extLst>
          </p:cNvPr>
          <p:cNvPicPr>
            <a:picLocks noChangeAspect="1"/>
          </p:cNvPicPr>
          <p:nvPr>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F3261D60-84E9-4AB8-8EDE-8787A9AC9110}" label="" lang="en-us" r:embed="rId5"/>
                        </p173:trackLst>
                      </p173:tracksInfo>
                    </p:ext>
                  </p14:extLst>
                </p14:media>
              </p:ext>
            </p:extLst>
          </p:nvPr>
        </p:nvPicPr>
        <p:blipFill>
          <a:blip r:embed="rId6"/>
          <a:stretch>
            <a:fillRect/>
          </a:stretch>
        </p:blipFill>
        <p:spPr>
          <a:xfrm>
            <a:off x="4482142" y="-6470"/>
            <a:ext cx="13809452" cy="10299939"/>
          </a:xfrm>
          <a:prstGeom prst="rect">
            <a:avLst/>
          </a:prstGeom>
        </p:spPr>
      </p:pic>
    </p:spTree>
    <p:extLst>
      <p:ext uri="{BB962C8B-B14F-4D97-AF65-F5344CB8AC3E}">
        <p14:creationId xmlns:p14="http://schemas.microsoft.com/office/powerpoint/2010/main" val="14723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54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51515">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4E735-C035-48CA-E091-4977C4B346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AC8874-27C2-D427-9BDF-0429B9A736D0}"/>
              </a:ext>
            </a:extLst>
          </p:cNvPr>
          <p:cNvSpPr>
            <a:spLocks noGrp="1"/>
          </p:cNvSpPr>
          <p:nvPr>
            <p:ph type="title"/>
          </p:nvPr>
        </p:nvSpPr>
        <p:spPr/>
        <p:txBody>
          <a:bodyPr/>
          <a:lstStyle/>
          <a:p>
            <a:r>
              <a:rPr lang="en-US"/>
              <a:t>Optional Activity: Cross-off</a:t>
            </a:r>
          </a:p>
        </p:txBody>
      </p:sp>
      <p:sp>
        <p:nvSpPr>
          <p:cNvPr id="3" name="Content Placeholder 2">
            <a:extLst>
              <a:ext uri="{FF2B5EF4-FFF2-40B4-BE49-F238E27FC236}">
                <a16:creationId xmlns:a16="http://schemas.microsoft.com/office/drawing/2014/main" id="{9D1F293C-9070-5A3B-3A14-7E78E3B392B9}"/>
              </a:ext>
            </a:extLst>
          </p:cNvPr>
          <p:cNvSpPr>
            <a:spLocks noGrp="1"/>
          </p:cNvSpPr>
          <p:nvPr>
            <p:ph idx="1"/>
          </p:nvPr>
        </p:nvSpPr>
        <p:spPr>
          <a:xfrm>
            <a:off x="918972" y="2603998"/>
            <a:ext cx="16450056" cy="5975668"/>
          </a:xfrm>
        </p:spPr>
        <p:txBody>
          <a:bodyPr vert="horz" lIns="91440" tIns="45720" rIns="91440" bIns="45720" rtlCol="0" anchor="t">
            <a:normAutofit/>
          </a:bodyPr>
          <a:lstStyle/>
          <a:p>
            <a:r>
              <a:rPr lang="en-US" sz="4000" dirty="0"/>
              <a:t>Review the selected text. Use the cross-off strategy to eliminate answers.</a:t>
            </a:r>
          </a:p>
          <a:p>
            <a:endParaRPr lang="en-US" sz="4000" dirty="0"/>
          </a:p>
        </p:txBody>
      </p:sp>
    </p:spTree>
    <p:extLst>
      <p:ext uri="{BB962C8B-B14F-4D97-AF65-F5344CB8AC3E}">
        <p14:creationId xmlns:p14="http://schemas.microsoft.com/office/powerpoint/2010/main" val="1172771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494BB5-58E2-3139-2324-07A42168A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1D6D0A-6C7E-84D0-3BE4-6F918EB89293}"/>
              </a:ext>
            </a:extLst>
          </p:cNvPr>
          <p:cNvSpPr>
            <a:spLocks noGrp="1"/>
          </p:cNvSpPr>
          <p:nvPr>
            <p:ph type="title"/>
          </p:nvPr>
        </p:nvSpPr>
        <p:spPr/>
        <p:txBody>
          <a:bodyPr/>
          <a:lstStyle/>
          <a:p>
            <a:r>
              <a:rPr lang="en-US"/>
              <a:t>Highlighter</a:t>
            </a:r>
          </a:p>
        </p:txBody>
      </p:sp>
      <p:sp>
        <p:nvSpPr>
          <p:cNvPr id="22" name="Content Placeholder 21">
            <a:extLst>
              <a:ext uri="{FF2B5EF4-FFF2-40B4-BE49-F238E27FC236}">
                <a16:creationId xmlns:a16="http://schemas.microsoft.com/office/drawing/2014/main" id="{C8E48C95-B5D1-9378-FCFF-97A506AB1630}"/>
              </a:ext>
            </a:extLst>
          </p:cNvPr>
          <p:cNvSpPr>
            <a:spLocks noGrp="1"/>
          </p:cNvSpPr>
          <p:nvPr>
            <p:ph sz="half" idx="13"/>
          </p:nvPr>
        </p:nvSpPr>
        <p:spPr>
          <a:xfrm>
            <a:off x="5792993" y="4076538"/>
            <a:ext cx="10831068" cy="2627553"/>
          </a:xfrm>
        </p:spPr>
        <p:txBody>
          <a:bodyPr/>
          <a:lstStyle/>
          <a:p>
            <a:pPr marL="0" indent="0">
              <a:buNone/>
            </a:pPr>
            <a:r>
              <a:rPr lang="en-US" sz="4000" dirty="0">
                <a:solidFill>
                  <a:prstClr val="black"/>
                </a:solidFill>
              </a:rPr>
              <a:t>Use the highlighter tool to highlight important information. You can select main ideas or key details that you might need to answer questions.</a:t>
            </a:r>
          </a:p>
          <a:p>
            <a:endParaRPr lang="en-US" dirty="0"/>
          </a:p>
        </p:txBody>
      </p:sp>
      <p:pic>
        <p:nvPicPr>
          <p:cNvPr id="8" name="Content Placeholder 7">
            <a:extLst>
              <a:ext uri="{FF2B5EF4-FFF2-40B4-BE49-F238E27FC236}">
                <a16:creationId xmlns:a16="http://schemas.microsoft.com/office/drawing/2014/main" id="{2D5F3F58-68C6-06EC-05B3-7FBAD2E1A680}"/>
              </a:ext>
              <a:ext uri="{C183D7F6-B498-43B3-948B-1728B52AA6E4}">
                <adec:decorative xmlns:adec="http://schemas.microsoft.com/office/drawing/2017/decorative" val="1"/>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922882" y="3827916"/>
            <a:ext cx="2864270" cy="2627553"/>
          </a:xfrm>
        </p:spPr>
      </p:pic>
    </p:spTree>
    <p:extLst>
      <p:ext uri="{BB962C8B-B14F-4D97-AF65-F5344CB8AC3E}">
        <p14:creationId xmlns:p14="http://schemas.microsoft.com/office/powerpoint/2010/main" val="52969166"/>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60CCA64107AD45A9A8475F4C05B5CC" ma:contentTypeVersion="14" ma:contentTypeDescription="Create a new document." ma:contentTypeScope="" ma:versionID="0e27b5bda59919775fef0794328cc4d7">
  <xsd:schema xmlns:xsd="http://www.w3.org/2001/XMLSchema" xmlns:xs="http://www.w3.org/2001/XMLSchema" xmlns:p="http://schemas.microsoft.com/office/2006/metadata/properties" xmlns:ns2="c13c698e-b582-4063-b405-0ebeb069f469" xmlns:ns3="38021e80-b039-44b0-8c01-9f29640f717b" targetNamespace="http://schemas.microsoft.com/office/2006/metadata/properties" ma:root="true" ma:fieldsID="b15ec6799cf20d2abd76c7bc3107f054" ns2:_="" ns3:_="">
    <xsd:import namespace="c13c698e-b582-4063-b405-0ebeb069f469"/>
    <xsd:import namespace="38021e80-b039-44b0-8c01-9f29640f717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3c698e-b582-4063-b405-0ebeb069f4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8021e80-b039-44b0-8c01-9f29640f71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4f65e593-d749-4a87-a360-30f1ea2a49fb}" ma:internalName="TaxCatchAll" ma:showField="CatchAllData" ma:web="38021e80-b039-44b0-8c01-9f29640f71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8021e80-b039-44b0-8c01-9f29640f717b" xsi:nil="true"/>
    <lcf76f155ced4ddcb4097134ff3c332f xmlns="c13c698e-b582-4063-b405-0ebeb069f46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D7B05BC-4E4D-4E1B-82AB-F3151D11E8FF}">
  <ds:schemaRefs>
    <ds:schemaRef ds:uri="http://schemas.microsoft.com/sharepoint/v3/contenttype/forms"/>
  </ds:schemaRefs>
</ds:datastoreItem>
</file>

<file path=customXml/itemProps2.xml><?xml version="1.0" encoding="utf-8"?>
<ds:datastoreItem xmlns:ds="http://schemas.openxmlformats.org/officeDocument/2006/customXml" ds:itemID="{634140B0-5EEA-40BE-911C-EA9ADEB62E01}">
  <ds:schemaRefs>
    <ds:schemaRef ds:uri="38021e80-b039-44b0-8c01-9f29640f717b"/>
    <ds:schemaRef ds:uri="c13c698e-b582-4063-b405-0ebeb069f46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D13CF9B-8257-4AB7-ACB7-0AA5607EC021}">
  <ds:schemaRefs>
    <ds:schemaRef ds:uri="http://purl.org/dc/elements/1.1/"/>
    <ds:schemaRef ds:uri="http://purl.org/dc/terms/"/>
    <ds:schemaRef ds:uri="http://schemas.microsoft.com/office/2006/documentManagement/types"/>
    <ds:schemaRef ds:uri="http://schemas.openxmlformats.org/package/2006/metadata/core-properties"/>
    <ds:schemaRef ds:uri="http://www.w3.org/XML/1998/namespace"/>
    <ds:schemaRef ds:uri="38021e80-b039-44b0-8c01-9f29640f717b"/>
    <ds:schemaRef ds:uri="http://purl.org/dc/dcmitype/"/>
    <ds:schemaRef ds:uri="http://schemas.microsoft.com/office/infopath/2007/PartnerControls"/>
    <ds:schemaRef ds:uri="c13c698e-b582-4063-b405-0ebeb069f46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SCDE PPT Template - Light - accessible version</Template>
  <TotalTime>4</TotalTime>
  <Words>4003</Words>
  <Application>Microsoft Office PowerPoint</Application>
  <PresentationFormat>Custom</PresentationFormat>
  <Paragraphs>312</Paragraphs>
  <Slides>35</Slides>
  <Notes>35</Notes>
  <HiddenSlides>0</HiddenSlides>
  <MMClips>10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Calibri</vt:lpstr>
      <vt:lpstr>Arial</vt:lpstr>
      <vt:lpstr>Aptos Display</vt:lpstr>
      <vt:lpstr>Aptos</vt:lpstr>
      <vt:lpstr>Wingdings</vt:lpstr>
      <vt:lpstr>1_Office Theme</vt:lpstr>
      <vt:lpstr>Universal Supports for Online Testing</vt:lpstr>
      <vt:lpstr>Materials for Optional Activities (one per student)</vt:lpstr>
      <vt:lpstr>Agenda</vt:lpstr>
      <vt:lpstr>Universal Support Tools</vt:lpstr>
      <vt:lpstr>Pointer</vt:lpstr>
      <vt:lpstr>Cross-Off</vt:lpstr>
      <vt:lpstr>Tool Demo: Cross-Off</vt:lpstr>
      <vt:lpstr>Optional Activity: Cross-off</vt:lpstr>
      <vt:lpstr>Highlighter</vt:lpstr>
      <vt:lpstr>Tool Demo:  Highlighter</vt:lpstr>
      <vt:lpstr>Optional Activity: Highlighter</vt:lpstr>
      <vt:lpstr>Notepad </vt:lpstr>
      <vt:lpstr>Tool Demo: Notepad</vt:lpstr>
      <vt:lpstr>Optional Activity: Notepad</vt:lpstr>
      <vt:lpstr>Magnifier</vt:lpstr>
      <vt:lpstr>Tool Demonstration: Magnifier</vt:lpstr>
      <vt:lpstr>Line Guide</vt:lpstr>
      <vt:lpstr>Tool Demo: Line Guide</vt:lpstr>
      <vt:lpstr>Masking</vt:lpstr>
      <vt:lpstr>Tool Demo: Masking </vt:lpstr>
      <vt:lpstr>Optional Activity: Line Guide &amp; Masking Tools</vt:lpstr>
      <vt:lpstr>Color Preferences</vt:lpstr>
      <vt:lpstr>Tool Demo: Color Preferences </vt:lpstr>
      <vt:lpstr>Flag Question</vt:lpstr>
      <vt:lpstr>Tool Demo: Flag Question </vt:lpstr>
      <vt:lpstr>References</vt:lpstr>
      <vt:lpstr>Tool Demo: References</vt:lpstr>
      <vt:lpstr>Calculator  </vt:lpstr>
      <vt:lpstr>Graphing  </vt:lpstr>
      <vt:lpstr>Help</vt:lpstr>
      <vt:lpstr>Tool Demo: Help</vt:lpstr>
      <vt:lpstr>Keyboard Only Access</vt:lpstr>
      <vt:lpstr>Final Thoughts</vt:lpstr>
      <vt:lpstr>Time to Practice!</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Supports for Online Testing</dc:title>
  <dc:subject>Universal Supports for Online Testing</dc:subject>
  <dc:creator>Dillon, Jennifer;SouthCarolinaDepartmentofEducation1@ed.sc.gov</dc:creator>
  <cp:lastModifiedBy>Bodrick, Ieisha</cp:lastModifiedBy>
  <cp:revision>246</cp:revision>
  <dcterms:created xsi:type="dcterms:W3CDTF">2024-12-10T15:39:31Z</dcterms:created>
  <dcterms:modified xsi:type="dcterms:W3CDTF">2025-09-10T14:05:56Z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0x0101007C60CCA64107AD45A9A8475F4C05B5CC</vt:lpwstr>
  </property>
  <property fmtid="{D5CDD505-2E9C-101B-9397-08002B2CF9AE}" pid="3" name="MediaServiceImageTags">
    <vt:lpwstr/>
  </property>
</Properties>
</file>